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rts/chart1.xml" ContentType="application/vnd.openxmlformats-officedocument.drawingml.chart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charts/chart2.xml" ContentType="application/vnd.openxmlformats-officedocument.drawingml.chart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0" r:id="rId1"/>
  </p:sldMasterIdLst>
  <p:notesMasterIdLst>
    <p:notesMasterId r:id="rId36"/>
  </p:notesMasterIdLst>
  <p:handoutMasterIdLst>
    <p:handoutMasterId r:id="rId37"/>
  </p:handoutMasterIdLst>
  <p:sldIdLst>
    <p:sldId id="256" r:id="rId2"/>
    <p:sldId id="267" r:id="rId3"/>
    <p:sldId id="308" r:id="rId4"/>
    <p:sldId id="330" r:id="rId5"/>
    <p:sldId id="276" r:id="rId6"/>
    <p:sldId id="311" r:id="rId7"/>
    <p:sldId id="312" r:id="rId8"/>
    <p:sldId id="274" r:id="rId9"/>
    <p:sldId id="313" r:id="rId10"/>
    <p:sldId id="304" r:id="rId11"/>
    <p:sldId id="272" r:id="rId12"/>
    <p:sldId id="273" r:id="rId13"/>
    <p:sldId id="314" r:id="rId14"/>
    <p:sldId id="315" r:id="rId15"/>
    <p:sldId id="281" r:id="rId16"/>
    <p:sldId id="318" r:id="rId17"/>
    <p:sldId id="319" r:id="rId18"/>
    <p:sldId id="316" r:id="rId19"/>
    <p:sldId id="320" r:id="rId20"/>
    <p:sldId id="322" r:id="rId21"/>
    <p:sldId id="328" r:id="rId22"/>
    <p:sldId id="326" r:id="rId23"/>
    <p:sldId id="317" r:id="rId24"/>
    <p:sldId id="305" r:id="rId25"/>
    <p:sldId id="323" r:id="rId26"/>
    <p:sldId id="325" r:id="rId27"/>
    <p:sldId id="324" r:id="rId28"/>
    <p:sldId id="327" r:id="rId29"/>
    <p:sldId id="296" r:id="rId30"/>
    <p:sldId id="329" r:id="rId31"/>
    <p:sldId id="299" r:id="rId32"/>
    <p:sldId id="310" r:id="rId33"/>
    <p:sldId id="331" r:id="rId34"/>
    <p:sldId id="261" r:id="rId35"/>
  </p:sldIdLst>
  <p:sldSz cx="9144000" cy="5145088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1" autoAdjust="0"/>
    <p:restoredTop sz="94291" autoAdjust="0"/>
  </p:normalViewPr>
  <p:slideViewPr>
    <p:cSldViewPr snapToGrid="0">
      <p:cViewPr varScale="1">
        <p:scale>
          <a:sx n="139" d="100"/>
          <a:sy n="139" d="100"/>
        </p:scale>
        <p:origin x="138" y="34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3" d="100"/>
          <a:sy n="53" d="100"/>
        </p:scale>
        <p:origin x="2844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Christyan\Desktop\Tcc\calibragens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Christyan\Desktop\Tcc\calibragens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cap="none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Calibragem</a:t>
            </a:r>
            <a:r>
              <a:rPr lang="en-US" baseline="0"/>
              <a:t> pH</a:t>
            </a:r>
            <a:endParaRPr lang="en-US"/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PH</c:v>
                </c:pt>
              </c:strCache>
            </c:strRef>
          </c:tx>
          <c:spPr>
            <a:ln w="22225" cap="rnd">
              <a:noFill/>
            </a:ln>
            <a:effectLst>
              <a:glow rad="139700">
                <a:schemeClr val="accent1">
                  <a:satMod val="175000"/>
                  <a:alpha val="14000"/>
                </a:schemeClr>
              </a:glow>
            </a:effectLst>
          </c:spPr>
          <c:marker>
            <c:symbol val="circle"/>
            <c:size val="3"/>
            <c:spPr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>
                <a:glow rad="63500">
                  <a:schemeClr val="accent1">
                    <a:satMod val="175000"/>
                    <a:alpha val="25000"/>
                  </a:schemeClr>
                </a:glow>
              </a:effectLst>
            </c:spPr>
          </c:marker>
          <c:trendline>
            <c:spPr>
              <a:ln w="25400" cap="rnd">
                <a:solidFill>
                  <a:schemeClr val="accent1">
                    <a:alpha val="50000"/>
                  </a:schemeClr>
                </a:solidFill>
              </a:ln>
              <a:effectLst/>
            </c:spPr>
            <c:trendlineType val="linear"/>
            <c:dispRSqr val="1"/>
            <c:dispEq val="1"/>
            <c:trendlineLbl>
              <c:layout>
                <c:manualLayout>
                  <c:x val="-9.8948887812439698E-2"/>
                  <c:y val="1.4416696572445871E-3"/>
                </c:manualLayout>
              </c:layout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900" b="0" i="0" u="none" strike="noStrike" kern="1200" baseline="0">
                      <a:solidFill>
                        <a:schemeClr val="lt1">
                          <a:lumMod val="7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pt-BR"/>
                </a:p>
              </c:txPr>
            </c:trendlineLbl>
          </c:trendline>
          <c:xVal>
            <c:numRef>
              <c:f>Planilha1!$A$2:$A$6</c:f>
              <c:numCache>
                <c:formatCode>General</c:formatCode>
                <c:ptCount val="5"/>
                <c:pt idx="0">
                  <c:v>3.14</c:v>
                </c:pt>
                <c:pt idx="1">
                  <c:v>2.83</c:v>
                </c:pt>
                <c:pt idx="2">
                  <c:v>2.5</c:v>
                </c:pt>
                <c:pt idx="3">
                  <c:v>3.6</c:v>
                </c:pt>
                <c:pt idx="4">
                  <c:v>1.9</c:v>
                </c:pt>
              </c:numCache>
            </c:numRef>
          </c:xVal>
          <c:yVal>
            <c:numRef>
              <c:f>Planilha1!$B$2:$B$6</c:f>
              <c:numCache>
                <c:formatCode>General</c:formatCode>
                <c:ptCount val="5"/>
                <c:pt idx="0">
                  <c:v>4</c:v>
                </c:pt>
                <c:pt idx="1">
                  <c:v>6.86</c:v>
                </c:pt>
                <c:pt idx="2">
                  <c:v>9.18</c:v>
                </c:pt>
                <c:pt idx="3">
                  <c:v>0</c:v>
                </c:pt>
                <c:pt idx="4">
                  <c:v>14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A53B-4771-B32A-38E31D9F87B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09708288"/>
        <c:axId val="527465792"/>
      </c:scatterChart>
      <c:valAx>
        <c:axId val="60970828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65000"/>
                  <a:lumOff val="35000"/>
                  <a:alpha val="7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pt-BR"/>
                  <a:t>Voltagem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527465792"/>
        <c:crosses val="autoZero"/>
        <c:crossBetween val="midCat"/>
      </c:valAx>
      <c:valAx>
        <c:axId val="5274657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65000"/>
                  <a:lumOff val="35000"/>
                  <a:alpha val="7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pt-BR"/>
                  <a:t>Ph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  <a:round/>
            <a:tailEnd w="lg" len="lg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609708288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7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dk1">
        <a:lumMod val="75000"/>
        <a:lumOff val="25000"/>
      </a:schemeClr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pt-BR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cap="none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pt-BR" dirty="0"/>
              <a:t>Gráfico</a:t>
            </a:r>
            <a:r>
              <a:rPr lang="pt-BR" baseline="0" dirty="0"/>
              <a:t> de calibragem</a:t>
            </a:r>
            <a:endParaRPr lang="pt-BR" dirty="0"/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v>Turbidez</c:v>
          </c:tx>
          <c:spPr>
            <a:ln w="25400" cap="rnd">
              <a:noFill/>
            </a:ln>
            <a:effectLst>
              <a:glow rad="139700">
                <a:schemeClr val="accent1">
                  <a:satMod val="175000"/>
                  <a:alpha val="14000"/>
                </a:schemeClr>
              </a:glow>
            </a:effectLst>
          </c:spPr>
          <c:marker>
            <c:symbol val="circle"/>
            <c:size val="3"/>
            <c:spPr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>
                <a:glow rad="63500">
                  <a:schemeClr val="accent1">
                    <a:satMod val="175000"/>
                    <a:alpha val="25000"/>
                  </a:schemeClr>
                </a:glow>
              </a:effectLst>
            </c:spPr>
          </c:marker>
          <c:trendline>
            <c:spPr>
              <a:ln w="25400" cap="rnd">
                <a:solidFill>
                  <a:schemeClr val="accent1">
                    <a:alpha val="50000"/>
                  </a:schemeClr>
                </a:solidFill>
              </a:ln>
              <a:effectLst/>
            </c:spPr>
            <c:trendlineType val="linear"/>
            <c:dispRSqr val="1"/>
            <c:dispEq val="1"/>
            <c:trendlineLbl>
              <c:layout>
                <c:manualLayout>
                  <c:x val="-6.9383500035468545E-2"/>
                  <c:y val="-0.25671736238449644"/>
                </c:manualLayout>
              </c:layout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900" b="0" i="0" u="none" strike="noStrike" kern="1200" baseline="0">
                      <a:solidFill>
                        <a:schemeClr val="lt1">
                          <a:lumMod val="7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pt-BR"/>
                </a:p>
              </c:txPr>
            </c:trendlineLbl>
          </c:trendline>
          <c:xVal>
            <c:numRef>
              <c:f>Planilha2!$F$1:$F$3</c:f>
              <c:numCache>
                <c:formatCode>0.00</c:formatCode>
                <c:ptCount val="3"/>
                <c:pt idx="0">
                  <c:v>2</c:v>
                </c:pt>
                <c:pt idx="1">
                  <c:v>1.5</c:v>
                </c:pt>
                <c:pt idx="2">
                  <c:v>0</c:v>
                </c:pt>
              </c:numCache>
            </c:numRef>
          </c:xVal>
          <c:yVal>
            <c:numRef>
              <c:f>Planilha2!$G$1:$G$3</c:f>
              <c:numCache>
                <c:formatCode>General</c:formatCode>
                <c:ptCount val="3"/>
                <c:pt idx="0">
                  <c:v>0</c:v>
                </c:pt>
                <c:pt idx="1">
                  <c:v>1000</c:v>
                </c:pt>
                <c:pt idx="2">
                  <c:v>4000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A173-4FDB-98E7-506E59B6C47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09716480"/>
        <c:axId val="609717056"/>
      </c:scatterChart>
      <c:valAx>
        <c:axId val="60971648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65000"/>
                  <a:lumOff val="35000"/>
                  <a:alpha val="7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pt-BR"/>
                  <a:t>Voltagem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</c:title>
        <c:numFmt formatCode="0.00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609717056"/>
        <c:crosses val="autoZero"/>
        <c:crossBetween val="midCat"/>
      </c:valAx>
      <c:valAx>
        <c:axId val="6097170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65000"/>
                  <a:lumOff val="35000"/>
                  <a:alpha val="7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pt-BR"/>
                  <a:t>Turbidez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609716480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7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dk1">
        <a:lumMod val="75000"/>
        <a:lumOff val="25000"/>
      </a:schemeClr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pt-BR"/>
    </a:p>
  </c:txPr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BAAD2571-3441-472A-834E-12EF29732F2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A62C6DD2-B77A-4309-93BB-18013725066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110FB4-BA29-47C2-98BA-3807EBB3A14B}" type="datetimeFigureOut">
              <a:rPr lang="pt-BR" smtClean="0"/>
              <a:t>01/09/2022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69B4041F-F1F1-4DEB-9AA8-C0C1D25EDAE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8C0CCCC6-16D6-4FC2-9190-4D6A5789A3B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70EEA5-B341-435F-BE8E-BB3C18A7377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6637864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1" name="Google Shape;6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7" name="Google Shape;6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067760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7" name="Google Shape;6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573873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7" name="Google Shape;6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803448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7" name="Google Shape;6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305664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7" name="Google Shape;6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308367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7" name="Google Shape;6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374485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7" name="Google Shape;6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933491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7" name="Google Shape;6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94781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7" name="Google Shape;6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120981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7" name="Google Shape;6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349353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7" name="Google Shape;6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4271938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7" name="Google Shape;6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0686711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7" name="Google Shape;6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0467517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7" name="Google Shape;6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5250393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7" name="Google Shape;6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8002194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7" name="Google Shape;6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8725649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7" name="Google Shape;6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3289394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7" name="Google Shape;6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0869096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7" name="Google Shape;6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7991594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7" name="Google Shape;6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3814685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7" name="Google Shape;6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351718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7" name="Google Shape;6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2470197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7" name="Google Shape;6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5560700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7" name="Google Shape;6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0253606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7" name="Google Shape;6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2612549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7" name="Google Shape;6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7987318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3" name="Google Shape;9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7" name="Google Shape;6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191068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7" name="Google Shape;6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536987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7" name="Google Shape;6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43413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7" name="Google Shape;6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912503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7" name="Google Shape;6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919662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7" name="Google Shape;6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411077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_AND_BODY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457200" y="206280"/>
            <a:ext cx="8229600" cy="857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457200" y="1200240"/>
            <a:ext cx="8229600" cy="3394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1"/>
          <p:cNvSpPr txBox="1">
            <a:spLocks noGrp="1"/>
          </p:cNvSpPr>
          <p:nvPr>
            <p:ph type="title"/>
          </p:nvPr>
        </p:nvSpPr>
        <p:spPr>
          <a:xfrm>
            <a:off x="457200" y="206280"/>
            <a:ext cx="8229600" cy="857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1"/>
          <p:cNvSpPr txBox="1">
            <a:spLocks noGrp="1"/>
          </p:cNvSpPr>
          <p:nvPr>
            <p:ph type="body" idx="1"/>
          </p:nvPr>
        </p:nvSpPr>
        <p:spPr>
          <a:xfrm>
            <a:off x="457200" y="1200240"/>
            <a:ext cx="8229600" cy="1618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1"/>
          <p:cNvSpPr txBox="1">
            <a:spLocks noGrp="1"/>
          </p:cNvSpPr>
          <p:nvPr>
            <p:ph type="body" idx="2"/>
          </p:nvPr>
        </p:nvSpPr>
        <p:spPr>
          <a:xfrm>
            <a:off x="457200" y="2973240"/>
            <a:ext cx="8229600" cy="1618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2"/>
          <p:cNvSpPr txBox="1">
            <a:spLocks noGrp="1"/>
          </p:cNvSpPr>
          <p:nvPr>
            <p:ph type="title"/>
          </p:nvPr>
        </p:nvSpPr>
        <p:spPr>
          <a:xfrm>
            <a:off x="457200" y="206280"/>
            <a:ext cx="8229600" cy="857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2"/>
          <p:cNvSpPr txBox="1">
            <a:spLocks noGrp="1"/>
          </p:cNvSpPr>
          <p:nvPr>
            <p:ph type="body" idx="1"/>
          </p:nvPr>
        </p:nvSpPr>
        <p:spPr>
          <a:xfrm>
            <a:off x="457200" y="1200240"/>
            <a:ext cx="4015800" cy="1618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2"/>
          <p:cNvSpPr txBox="1">
            <a:spLocks noGrp="1"/>
          </p:cNvSpPr>
          <p:nvPr>
            <p:ph type="body" idx="2"/>
          </p:nvPr>
        </p:nvSpPr>
        <p:spPr>
          <a:xfrm>
            <a:off x="4674240" y="1200240"/>
            <a:ext cx="4015800" cy="1618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2"/>
          <p:cNvSpPr txBox="1">
            <a:spLocks noGrp="1"/>
          </p:cNvSpPr>
          <p:nvPr>
            <p:ph type="body" idx="3"/>
          </p:nvPr>
        </p:nvSpPr>
        <p:spPr>
          <a:xfrm>
            <a:off x="457200" y="2973240"/>
            <a:ext cx="4015800" cy="1618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12"/>
          <p:cNvSpPr txBox="1">
            <a:spLocks noGrp="1"/>
          </p:cNvSpPr>
          <p:nvPr>
            <p:ph type="body" idx="4"/>
          </p:nvPr>
        </p:nvSpPr>
        <p:spPr>
          <a:xfrm>
            <a:off x="4674240" y="2973240"/>
            <a:ext cx="4015800" cy="1618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>
            <a:spLocks noGrp="1"/>
          </p:cNvSpPr>
          <p:nvPr>
            <p:ph type="title"/>
          </p:nvPr>
        </p:nvSpPr>
        <p:spPr>
          <a:xfrm>
            <a:off x="457200" y="206280"/>
            <a:ext cx="8229600" cy="857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body" idx="1"/>
          </p:nvPr>
        </p:nvSpPr>
        <p:spPr>
          <a:xfrm>
            <a:off x="457200" y="1200240"/>
            <a:ext cx="2649600" cy="1618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body" idx="2"/>
          </p:nvPr>
        </p:nvSpPr>
        <p:spPr>
          <a:xfrm>
            <a:off x="3239640" y="1200240"/>
            <a:ext cx="2649600" cy="1618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body" idx="3"/>
          </p:nvPr>
        </p:nvSpPr>
        <p:spPr>
          <a:xfrm>
            <a:off x="6022080" y="1200240"/>
            <a:ext cx="2649600" cy="1618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body" idx="4"/>
          </p:nvPr>
        </p:nvSpPr>
        <p:spPr>
          <a:xfrm>
            <a:off x="457200" y="2973240"/>
            <a:ext cx="2649600" cy="1618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body" idx="5"/>
          </p:nvPr>
        </p:nvSpPr>
        <p:spPr>
          <a:xfrm>
            <a:off x="3239640" y="2973240"/>
            <a:ext cx="2649600" cy="1618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body" idx="6"/>
          </p:nvPr>
        </p:nvSpPr>
        <p:spPr>
          <a:xfrm>
            <a:off x="6022080" y="2973240"/>
            <a:ext cx="2649600" cy="1618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457200" y="206280"/>
            <a:ext cx="8229600" cy="857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457200" y="1200240"/>
            <a:ext cx="8229600" cy="3394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WO_OBJECTS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457200" y="206280"/>
            <a:ext cx="8229600" cy="857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457200" y="1200240"/>
            <a:ext cx="4015800" cy="3394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2"/>
          </p:nvPr>
        </p:nvSpPr>
        <p:spPr>
          <a:xfrm>
            <a:off x="4674240" y="1200240"/>
            <a:ext cx="4015800" cy="3394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title"/>
          </p:nvPr>
        </p:nvSpPr>
        <p:spPr>
          <a:xfrm>
            <a:off x="457200" y="206280"/>
            <a:ext cx="8229600" cy="857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>
            <a:spLocks noGrp="1"/>
          </p:cNvSpPr>
          <p:nvPr>
            <p:ph type="subTitle" idx="1"/>
          </p:nvPr>
        </p:nvSpPr>
        <p:spPr>
          <a:xfrm>
            <a:off x="457200" y="206280"/>
            <a:ext cx="8229600" cy="39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8"/>
          <p:cNvSpPr txBox="1">
            <a:spLocks noGrp="1"/>
          </p:cNvSpPr>
          <p:nvPr>
            <p:ph type="title"/>
          </p:nvPr>
        </p:nvSpPr>
        <p:spPr>
          <a:xfrm>
            <a:off x="457200" y="206280"/>
            <a:ext cx="8229600" cy="857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8"/>
          <p:cNvSpPr txBox="1">
            <a:spLocks noGrp="1"/>
          </p:cNvSpPr>
          <p:nvPr>
            <p:ph type="body" idx="1"/>
          </p:nvPr>
        </p:nvSpPr>
        <p:spPr>
          <a:xfrm>
            <a:off x="457200" y="1200240"/>
            <a:ext cx="4015800" cy="1618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8"/>
          <p:cNvSpPr txBox="1">
            <a:spLocks noGrp="1"/>
          </p:cNvSpPr>
          <p:nvPr>
            <p:ph type="body" idx="2"/>
          </p:nvPr>
        </p:nvSpPr>
        <p:spPr>
          <a:xfrm>
            <a:off x="4674240" y="1200240"/>
            <a:ext cx="4015800" cy="3394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8"/>
          <p:cNvSpPr txBox="1">
            <a:spLocks noGrp="1"/>
          </p:cNvSpPr>
          <p:nvPr>
            <p:ph type="body" idx="3"/>
          </p:nvPr>
        </p:nvSpPr>
        <p:spPr>
          <a:xfrm>
            <a:off x="457200" y="2973240"/>
            <a:ext cx="4015800" cy="1618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>
            <a:spLocks noGrp="1"/>
          </p:cNvSpPr>
          <p:nvPr>
            <p:ph type="title"/>
          </p:nvPr>
        </p:nvSpPr>
        <p:spPr>
          <a:xfrm>
            <a:off x="457200" y="206280"/>
            <a:ext cx="8229600" cy="857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9"/>
          <p:cNvSpPr txBox="1">
            <a:spLocks noGrp="1"/>
          </p:cNvSpPr>
          <p:nvPr>
            <p:ph type="body" idx="1"/>
          </p:nvPr>
        </p:nvSpPr>
        <p:spPr>
          <a:xfrm>
            <a:off x="457200" y="1200240"/>
            <a:ext cx="4015800" cy="3394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9"/>
          <p:cNvSpPr txBox="1">
            <a:spLocks noGrp="1"/>
          </p:cNvSpPr>
          <p:nvPr>
            <p:ph type="body" idx="2"/>
          </p:nvPr>
        </p:nvSpPr>
        <p:spPr>
          <a:xfrm>
            <a:off x="4674240" y="1200240"/>
            <a:ext cx="4015800" cy="1618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9"/>
          <p:cNvSpPr txBox="1">
            <a:spLocks noGrp="1"/>
          </p:cNvSpPr>
          <p:nvPr>
            <p:ph type="body" idx="3"/>
          </p:nvPr>
        </p:nvSpPr>
        <p:spPr>
          <a:xfrm>
            <a:off x="4674240" y="2973240"/>
            <a:ext cx="4015800" cy="1618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0"/>
          <p:cNvSpPr txBox="1">
            <a:spLocks noGrp="1"/>
          </p:cNvSpPr>
          <p:nvPr>
            <p:ph type="title"/>
          </p:nvPr>
        </p:nvSpPr>
        <p:spPr>
          <a:xfrm>
            <a:off x="457200" y="206280"/>
            <a:ext cx="8229600" cy="857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0"/>
          <p:cNvSpPr txBox="1">
            <a:spLocks noGrp="1"/>
          </p:cNvSpPr>
          <p:nvPr>
            <p:ph type="body" idx="1"/>
          </p:nvPr>
        </p:nvSpPr>
        <p:spPr>
          <a:xfrm>
            <a:off x="457200" y="1200240"/>
            <a:ext cx="4015800" cy="1618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0"/>
          <p:cNvSpPr txBox="1">
            <a:spLocks noGrp="1"/>
          </p:cNvSpPr>
          <p:nvPr>
            <p:ph type="body" idx="2"/>
          </p:nvPr>
        </p:nvSpPr>
        <p:spPr>
          <a:xfrm>
            <a:off x="4674240" y="1200240"/>
            <a:ext cx="4015800" cy="1618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10"/>
          <p:cNvSpPr txBox="1">
            <a:spLocks noGrp="1"/>
          </p:cNvSpPr>
          <p:nvPr>
            <p:ph type="body" idx="3"/>
          </p:nvPr>
        </p:nvSpPr>
        <p:spPr>
          <a:xfrm>
            <a:off x="457200" y="2973240"/>
            <a:ext cx="8229600" cy="1618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206280"/>
            <a:ext cx="8229600" cy="857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200240"/>
            <a:ext cx="8229600" cy="3394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456840" y="4766760"/>
            <a:ext cx="2133720" cy="27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 dirty="0"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124080" y="4766760"/>
            <a:ext cx="2895840" cy="27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 dirty="0"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6552720" y="4766760"/>
            <a:ext cx="2133720" cy="27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 dirty="0">
              <a:solidFill>
                <a:srgbClr val="000000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hyperlink" Target="#_ftnref3"/><Relationship Id="rId5" Type="http://schemas.openxmlformats.org/officeDocument/2006/relationships/hyperlink" Target="#_ftnref2"/><Relationship Id="rId4" Type="http://schemas.openxmlformats.org/officeDocument/2006/relationships/hyperlink" Target="#_ftnref1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/>
          <p:nvPr/>
        </p:nvSpPr>
        <p:spPr>
          <a:xfrm>
            <a:off x="2077920" y="3360600"/>
            <a:ext cx="6741402" cy="93996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r>
              <a:rPr lang="pt-BR" sz="1800" b="1" dirty="0">
                <a:solidFill>
                  <a:srgbClr val="F79646"/>
                </a:solidFill>
                <a:latin typeface="+mj-lt"/>
              </a:rPr>
              <a:t>Solução computacional para visualização de parâmetros físico químicos aplicados à pecuária de corte</a:t>
            </a:r>
            <a:endParaRPr lang="pt-BR" sz="1800" b="1" i="0" u="none" strike="noStrike" cap="none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64" name="Google Shape;64;p14"/>
          <p:cNvSpPr/>
          <p:nvPr/>
        </p:nvSpPr>
        <p:spPr>
          <a:xfrm>
            <a:off x="2077920" y="4551480"/>
            <a:ext cx="6815160" cy="30708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>
                <a:solidFill>
                  <a:schemeClr val="tx1"/>
                </a:solidFill>
              </a:rPr>
              <a:t>Técnico Integrado em Informática – 7º Período “A”</a:t>
            </a:r>
            <a:endParaRPr lang="pt-BR" sz="1400" b="1" i="0" u="none" strike="noStrike" cap="none" dirty="0">
              <a:solidFill>
                <a:schemeClr val="tx1"/>
              </a:solidFill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F2D0A567-1B56-4817-A630-E7537CD99AAC}"/>
              </a:ext>
            </a:extLst>
          </p:cNvPr>
          <p:cNvSpPr txBox="1"/>
          <p:nvPr/>
        </p:nvSpPr>
        <p:spPr>
          <a:xfrm>
            <a:off x="4321080" y="286528"/>
            <a:ext cx="457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0">
              <a:spcBef>
                <a:spcPts val="0"/>
              </a:spcBef>
              <a:spcAft>
                <a:spcPts val="0"/>
              </a:spcAft>
            </a:pPr>
            <a:r>
              <a:rPr lang="pt-BR" sz="1600" b="1" i="0" u="none" strike="noStrike" dirty="0">
                <a:solidFill>
                  <a:srgbClr val="F79646"/>
                </a:solidFill>
                <a:effectLst/>
                <a:latin typeface="Arial" panose="020B0604020202020204" pitchFamily="34" charset="0"/>
              </a:rPr>
              <a:t>01</a:t>
            </a:r>
            <a:endParaRPr lang="pt-BR" b="0" dirty="0">
              <a:effectLst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/>
          <p:nvPr/>
        </p:nvSpPr>
        <p:spPr>
          <a:xfrm>
            <a:off x="1619280" y="479520"/>
            <a:ext cx="7067520" cy="9396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b="1" i="0" u="none" strike="noStrike" cap="none" dirty="0">
                <a:solidFill>
                  <a:srgbClr val="F79646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Diagrama geral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 dirty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Metodologia</a:t>
            </a:r>
            <a:endParaRPr lang="pt-BR" sz="2000" b="0" i="0" u="none" strike="noStrike" cap="none" dirty="0">
              <a:solidFill>
                <a:srgbClr val="000000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A379A268-2C5E-4E52-A860-967CE511C726}"/>
              </a:ext>
            </a:extLst>
          </p:cNvPr>
          <p:cNvSpPr txBox="1"/>
          <p:nvPr/>
        </p:nvSpPr>
        <p:spPr>
          <a:xfrm>
            <a:off x="3708769" y="4597259"/>
            <a:ext cx="3003456" cy="375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350" algn="ctr">
              <a:lnSpc>
                <a:spcPct val="150000"/>
              </a:lnSpc>
              <a:spcBef>
                <a:spcPts val="1200"/>
              </a:spcBef>
              <a:spcAft>
                <a:spcPts val="15"/>
              </a:spcAft>
            </a:pPr>
            <a:r>
              <a:rPr lang="pt-BR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Fonte: Elaborado pelo autor (2022).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6DC7A66C-E832-4AB2-9B0B-54C1CEDB3205}"/>
              </a:ext>
            </a:extLst>
          </p:cNvPr>
          <p:cNvSpPr txBox="1"/>
          <p:nvPr/>
        </p:nvSpPr>
        <p:spPr>
          <a:xfrm>
            <a:off x="4321080" y="286528"/>
            <a:ext cx="457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0">
              <a:spcBef>
                <a:spcPts val="0"/>
              </a:spcBef>
              <a:spcAft>
                <a:spcPts val="0"/>
              </a:spcAft>
            </a:pPr>
            <a:r>
              <a:rPr lang="pt-BR" sz="1600" b="1" i="0" u="none" strike="noStrike" dirty="0">
                <a:solidFill>
                  <a:srgbClr val="F79646"/>
                </a:solidFill>
                <a:effectLst/>
                <a:latin typeface="Arial" panose="020B0604020202020204" pitchFamily="34" charset="0"/>
              </a:rPr>
              <a:t>09</a:t>
            </a:r>
            <a:endParaRPr lang="pt-BR" b="0" dirty="0">
              <a:effectLst/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2E72B581-A41E-1324-1AFE-16C936CEA5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12" b="98941" l="1589" r="97181">
                        <a14:foregroundMark x1="1743" y1="27487" x2="13326" y2="34609"/>
                        <a14:foregroundMark x1="13326" y1="34609" x2="1845" y2="33785"/>
                        <a14:foregroundMark x1="1845" y1="33785" x2="2255" y2="45556"/>
                        <a14:foregroundMark x1="3895" y1="25780" x2="11738" y2="59211"/>
                        <a14:foregroundMark x1="5997" y1="24250" x2="11379" y2="23308"/>
                        <a14:foregroundMark x1="5074" y1="23190" x2="54639" y2="25191"/>
                        <a14:foregroundMark x1="54639" y1="25191" x2="69964" y2="24485"/>
                        <a14:foregroundMark x1="69964" y1="24485" x2="44644" y2="25132"/>
                        <a14:foregroundMark x1="44644" y1="25132" x2="73091" y2="23190"/>
                        <a14:foregroundMark x1="73091" y1="23190" x2="57919" y2="22602"/>
                        <a14:foregroundMark x1="57919" y1="22602" x2="87699" y2="21954"/>
                        <a14:foregroundMark x1="87699" y1="21954" x2="76525" y2="29959"/>
                        <a14:foregroundMark x1="76525" y1="29959" x2="82676" y2="65097"/>
                        <a14:foregroundMark x1="82676" y1="65097" x2="17888" y2="78693"/>
                        <a14:foregroundMark x1="17888" y1="78693" x2="12506" y2="90465"/>
                        <a14:foregroundMark x1="12506" y1="90465" x2="58432" y2="94644"/>
                        <a14:foregroundMark x1="58432" y1="94644" x2="77294" y2="82637"/>
                        <a14:foregroundMark x1="77294" y1="82637" x2="64839" y2="80812"/>
                        <a14:foregroundMark x1="64839" y1="80812" x2="73142" y2="39141"/>
                        <a14:foregroundMark x1="73142" y1="39141" x2="53870" y2="56033"/>
                        <a14:foregroundMark x1="53870" y1="56033" x2="64634" y2="37375"/>
                        <a14:foregroundMark x1="64634" y1="37375" x2="37929" y2="56151"/>
                        <a14:foregroundMark x1="37929" y1="56151" x2="41005" y2="56798"/>
                        <a14:foregroundMark x1="56125" y1="30547" x2="65864" y2="30842"/>
                        <a14:foregroundMark x1="65864" y1="30842" x2="42389" y2="25250"/>
                        <a14:foregroundMark x1="42389" y1="25250" x2="63250" y2="25250"/>
                        <a14:foregroundMark x1="63250" y1="25250" x2="62122" y2="25486"/>
                        <a14:foregroundMark x1="42337" y1="23190" x2="54434" y2="23779"/>
                        <a14:foregroundMark x1="54434" y1="23779" x2="2255" y2="23014"/>
                        <a14:foregroundMark x1="2255" y1="23014" x2="23321" y2="24485"/>
                        <a14:foregroundMark x1="23321" y1="24485" x2="4664" y2="22778"/>
                        <a14:foregroundMark x1="4664" y1="22778" x2="20707" y2="22190"/>
                        <a14:foregroundMark x1="20707" y1="22190" x2="36135" y2="22248"/>
                        <a14:foregroundMark x1="36135" y1="22248" x2="52588" y2="22072"/>
                        <a14:foregroundMark x1="52588" y1="22072" x2="29113" y2="22719"/>
                        <a14:foregroundMark x1="29113" y1="22719" x2="74526" y2="26192"/>
                        <a14:foregroundMark x1="74526" y1="26192" x2="66017" y2="19835"/>
                        <a14:foregroundMark x1="66017" y1="19835" x2="76832" y2="19717"/>
                        <a14:foregroundMark x1="76832" y1="19717" x2="64787" y2="29076"/>
                        <a14:foregroundMark x1="64787" y1="29076" x2="69400" y2="17010"/>
                        <a14:foregroundMark x1="69400" y1="17010" x2="93183" y2="18717"/>
                        <a14:foregroundMark x1="93183" y1="18717" x2="75295" y2="55327"/>
                        <a14:foregroundMark x1="75295" y1="55327" x2="84418" y2="63214"/>
                        <a14:foregroundMark x1="84418" y1="63214" x2="90056" y2="72454"/>
                        <a14:foregroundMark x1="90056" y1="72454" x2="75346" y2="70159"/>
                        <a14:foregroundMark x1="75346" y1="70159" x2="72527" y2="84697"/>
                        <a14:foregroundMark x1="72527" y1="84697" x2="76832" y2="73455"/>
                        <a14:foregroundMark x1="76832" y1="73455" x2="61148" y2="78576"/>
                        <a14:foregroundMark x1="61148" y1="78576" x2="65659" y2="91936"/>
                        <a14:foregroundMark x1="65659" y1="91936" x2="88826" y2="96057"/>
                        <a14:foregroundMark x1="88826" y1="96057" x2="72322" y2="97646"/>
                        <a14:foregroundMark x1="72322" y1="97646" x2="89134" y2="90818"/>
                        <a14:foregroundMark x1="89134" y1="90818" x2="97693" y2="75456"/>
                        <a14:foregroundMark x1="97693" y1="75456" x2="91697" y2="88405"/>
                        <a14:foregroundMark x1="91697" y1="88405" x2="90466" y2="70571"/>
                        <a14:foregroundMark x1="90466" y1="70571" x2="92465" y2="82696"/>
                        <a14:foregroundMark x1="92465" y1="82696" x2="90159" y2="94408"/>
                        <a14:foregroundMark x1="90159" y1="94408" x2="70989" y2="97763"/>
                        <a14:foregroundMark x1="70989" y1="97763" x2="4818" y2="95703"/>
                        <a14:foregroundMark x1="4818" y1="95703" x2="20707" y2="95939"/>
                        <a14:foregroundMark x1="20707" y1="95939" x2="32394" y2="90583"/>
                        <a14:foregroundMark x1="32394" y1="90583" x2="42030" y2="95644"/>
                        <a14:foregroundMark x1="42030" y1="95644" x2="30600" y2="95291"/>
                        <a14:foregroundMark x1="30600" y1="95291" x2="63301" y2="90053"/>
                        <a14:foregroundMark x1="63301" y1="90053" x2="52025" y2="89582"/>
                        <a14:foregroundMark x1="52025" y1="89582" x2="65761" y2="92584"/>
                        <a14:foregroundMark x1="65761" y1="92584" x2="80625" y2="90230"/>
                        <a14:foregroundMark x1="80625" y1="90230" x2="66632" y2="90347"/>
                        <a14:foregroundMark x1="66632" y1="90347" x2="85597" y2="93467"/>
                        <a14:foregroundMark x1="85597" y1="93467" x2="79703" y2="84638"/>
                        <a14:foregroundMark x1="79703" y1="84638" x2="87801" y2="71807"/>
                        <a14:foregroundMark x1="87801" y1="71807" x2="80472" y2="81165"/>
                        <a14:foregroundMark x1="80472" y1="81165" x2="84572" y2="69570"/>
                        <a14:foregroundMark x1="84572" y1="69570" x2="74577" y2="79753"/>
                        <a14:foregroundMark x1="74577" y1="79753" x2="81138" y2="71218"/>
                        <a14:foregroundMark x1="81138" y1="71218" x2="62686" y2="73985"/>
                        <a14:foregroundMark x1="62686" y1="73985" x2="41825" y2="67569"/>
                        <a14:foregroundMark x1="41825" y1="67569" x2="56074" y2="68334"/>
                        <a14:foregroundMark x1="56074" y1="68334" x2="40082" y2="77575"/>
                        <a14:foregroundMark x1="40082" y1="77575" x2="42696" y2="64744"/>
                        <a14:foregroundMark x1="42696" y1="64744" x2="33368" y2="71160"/>
                        <a14:foregroundMark x1="33368" y1="71160" x2="59047" y2="62919"/>
                        <a14:foregroundMark x1="59047" y1="62919" x2="68016" y2="69688"/>
                        <a14:foregroundMark x1="68016" y1="69688" x2="45823" y2="71630"/>
                        <a14:foregroundMark x1="45823" y1="71630" x2="61404" y2="74985"/>
                        <a14:foregroundMark x1="61404" y1="74985" x2="40287" y2="80400"/>
                        <a14:foregroundMark x1="40287" y1="80400" x2="52793" y2="85992"/>
                        <a14:foregroundMark x1="52793" y1="85992" x2="40953" y2="86933"/>
                        <a14:foregroundMark x1="40953" y1="86933" x2="54741" y2="88052"/>
                        <a14:foregroundMark x1="54741" y1="88052" x2="64992" y2="80871"/>
                        <a14:foregroundMark x1="64992" y1="80871" x2="46899" y2="81401"/>
                        <a14:foregroundMark x1="46899" y1="81401" x2="58637" y2="83637"/>
                        <a14:foregroundMark x1="58637" y1="83637" x2="73142" y2="78693"/>
                        <a14:foregroundMark x1="73142" y1="78693" x2="60943" y2="78105"/>
                        <a14:foregroundMark x1="60943" y1="78105" x2="76269" y2="82578"/>
                        <a14:foregroundMark x1="76269" y1="82578" x2="66684" y2="76045"/>
                        <a14:foregroundMark x1="66684" y1="76045" x2="76781" y2="76339"/>
                        <a14:foregroundMark x1="76781" y1="76339" x2="64941" y2="75338"/>
                        <a14:foregroundMark x1="64941" y1="75338" x2="76320" y2="76574"/>
                        <a14:foregroundMark x1="76320" y1="76574" x2="68683" y2="89464"/>
                        <a14:foregroundMark x1="68683" y1="89464" x2="86366" y2="92172"/>
                        <a14:foregroundMark x1="86366" y1="92172" x2="39313" y2="97881"/>
                        <a14:foregroundMark x1="39313" y1="97881" x2="53921" y2="99058"/>
                        <a14:foregroundMark x1="53921" y1="99058" x2="3895" y2="99706"/>
                        <a14:foregroundMark x1="3895" y1="99706" x2="8919" y2="89582"/>
                        <a14:foregroundMark x1="8919" y1="89582" x2="3024" y2="78752"/>
                        <a14:foregroundMark x1="3024" y1="78752" x2="7432" y2="30194"/>
                        <a14:foregroundMark x1="7432" y1="30194" x2="17888" y2="28840"/>
                        <a14:foregroundMark x1="17888" y1="28840" x2="5741" y2="26074"/>
                        <a14:foregroundMark x1="5741" y1="26074" x2="80830" y2="32725"/>
                        <a14:foregroundMark x1="80830" y1="32725" x2="99026" y2="66274"/>
                        <a14:foregroundMark x1="99026" y1="66274" x2="97488" y2="91760"/>
                        <a14:foregroundMark x1="97488" y1="91760" x2="97386" y2="69982"/>
                        <a14:foregroundMark x1="97386" y1="69982" x2="97130" y2="85050"/>
                        <a14:foregroundMark x1="97130" y1="85050" x2="98360" y2="69394"/>
                        <a14:foregroundMark x1="98360" y1="69394" x2="93644" y2="37964"/>
                        <a14:foregroundMark x1="93644" y1="37964" x2="93798" y2="24132"/>
                        <a14:foregroundMark x1="93798" y1="24132" x2="85187" y2="54503"/>
                        <a14:foregroundMark x1="85187" y1="54503" x2="91850" y2="37139"/>
                        <a14:foregroundMark x1="91850" y1="37139" x2="85341" y2="62390"/>
                        <a14:foregroundMark x1="85341" y1="62390" x2="92978" y2="54032"/>
                        <a14:foregroundMark x1="92978" y1="54032" x2="84675" y2="64685"/>
                        <a14:foregroundMark x1="84675" y1="64685" x2="64787" y2="66981"/>
                        <a14:foregroundMark x1="64787" y1="66981" x2="82163" y2="62978"/>
                        <a14:foregroundMark x1="82163" y1="62978" x2="65249" y2="64391"/>
                        <a14:foregroundMark x1="65249" y1="64391" x2="77242" y2="65391"/>
                        <a14:foregroundMark x1="77242" y1="65391" x2="87955" y2="64803"/>
                        <a14:foregroundMark x1="87955" y1="64803" x2="78063" y2="65097"/>
                        <a14:foregroundMark x1="78063" y1="65097" x2="89390" y2="64803"/>
                        <a14:foregroundMark x1="89390" y1="64803" x2="84162" y2="51089"/>
                        <a14:foregroundMark x1="84162" y1="51089" x2="92875" y2="57975"/>
                        <a14:foregroundMark x1="92875" y1="57975" x2="84008" y2="50206"/>
                        <a14:foregroundMark x1="84008" y1="50206" x2="92363" y2="44144"/>
                        <a14:foregroundMark x1="92363" y1="44144" x2="32599" y2="43084"/>
                        <a14:foregroundMark x1="32599" y1="43084" x2="22758" y2="52089"/>
                        <a14:foregroundMark x1="22758" y1="52089" x2="35008" y2="68275"/>
                        <a14:foregroundMark x1="35008" y1="68275" x2="22091" y2="70630"/>
                        <a14:foregroundMark x1="22091" y1="70630" x2="40287" y2="36845"/>
                        <a14:foregroundMark x1="40287" y1="36845" x2="28396" y2="53443"/>
                        <a14:foregroundMark x1="28396" y1="53443" x2="30958" y2="69923"/>
                        <a14:foregroundMark x1="30958" y1="69923" x2="57509" y2="40789"/>
                        <a14:foregroundMark x1="57509" y1="40789" x2="48334" y2="34373"/>
                        <a14:foregroundMark x1="48334" y1="34373" x2="33265" y2="31960"/>
                        <a14:foregroundMark x1="33265" y1="31960" x2="29472" y2="49147"/>
                        <a14:foregroundMark x1="29472" y1="49147" x2="16812" y2="49147"/>
                        <a14:foregroundMark x1="16812" y1="49147" x2="45105" y2="47557"/>
                        <a14:foregroundMark x1="45105" y1="47557" x2="70835" y2="59094"/>
                        <a14:foregroundMark x1="70835" y1="59094" x2="63045" y2="49088"/>
                        <a14:foregroundMark x1="63045" y1="49088" x2="82009" y2="54797"/>
                        <a14:foregroundMark x1="82009" y1="54797" x2="66991" y2="57622"/>
                        <a14:foregroundMark x1="66991" y1="57622" x2="76576" y2="51677"/>
                        <a14:foregroundMark x1="76576" y1="51677" x2="56689" y2="57269"/>
                        <a14:foregroundMark x1="56689" y1="57269" x2="45464" y2="55150"/>
                        <a14:foregroundMark x1="45464" y1="55150" x2="27166" y2="59270"/>
                        <a14:foregroundMark x1="27166" y1="59270" x2="59354" y2="60035"/>
                        <a14:foregroundMark x1="59354" y1="60035" x2="27524" y2="67922"/>
                        <a14:foregroundMark x1="27524" y1="67922" x2="43362" y2="68923"/>
                        <a14:foregroundMark x1="43362" y1="68923" x2="33111" y2="73573"/>
                        <a14:foregroundMark x1="33111" y1="73573" x2="44182" y2="78870"/>
                        <a14:foregroundMark x1="44182" y1="78870" x2="33060" y2="79400"/>
                        <a14:foregroundMark x1="33060" y1="79400" x2="82778" y2="44791"/>
                        <a14:foregroundMark x1="82778" y1="44791" x2="75038" y2="32843"/>
                        <a14:foregroundMark x1="75038" y1="32843" x2="82778" y2="26192"/>
                        <a14:foregroundMark x1="82778" y1="26192" x2="93798" y2="30842"/>
                        <a14:foregroundMark x1="93798" y1="30842" x2="67760" y2="66863"/>
                        <a14:foregroundMark x1="67760" y1="66863" x2="89134" y2="46675"/>
                        <a14:foregroundMark x1="89134" y1="46675" x2="69144" y2="55974"/>
                        <a14:foregroundMark x1="69144" y1="55974" x2="82214" y2="52031"/>
                        <a14:foregroundMark x1="82214" y1="52031" x2="61148" y2="53855"/>
                        <a14:foregroundMark x1="61148" y1="53855" x2="63403" y2="34667"/>
                        <a14:foregroundMark x1="63403" y1="34667" x2="41825" y2="36610"/>
                        <a14:foregroundMark x1="41825" y1="36610" x2="52383" y2="41260"/>
                        <a14:foregroundMark x1="52383" y1="41260" x2="6356" y2="40141"/>
                        <a14:foregroundMark x1="6356" y1="40141" x2="16402" y2="50853"/>
                        <a14:foregroundMark x1="16402" y1="50853" x2="9687" y2="85815"/>
                        <a14:foregroundMark x1="9687" y1="85815" x2="11328" y2="98234"/>
                        <a14:foregroundMark x1="11328" y1="98234" x2="21220" y2="94350"/>
                        <a14:foregroundMark x1="21220" y1="94350" x2="22040" y2="90818"/>
                        <a14:foregroundMark x1="90569" y1="24838" x2="97283" y2="59976"/>
                        <a14:foregroundMark x1="89236" y1="78105" x2="89390" y2="94820"/>
                        <a14:foregroundMark x1="72527" y1="66274" x2="85905" y2="64921"/>
                        <a14:foregroundMark x1="85905" y1="64921" x2="85905" y2="64921"/>
                        <a14:foregroundMark x1="51717" y1="65038" x2="68426" y2="53384"/>
                        <a14:foregroundMark x1="68426" y1="53384" x2="69349" y2="52148"/>
                        <a14:foregroundMark x1="25269" y1="46204" x2="50231" y2="32490"/>
                        <a14:foregroundMark x1="50231" y1="32490" x2="13480" y2="48617"/>
                        <a14:foregroundMark x1="17376" y1="30842" x2="17119" y2="54620"/>
                        <a14:foregroundMark x1="17119" y1="54620" x2="30190" y2="67039"/>
                        <a14:foregroundMark x1="30190" y1="67039" x2="31779" y2="60447"/>
                        <a14:foregroundMark x1="4664" y1="25486" x2="6561" y2="23190"/>
                        <a14:foregroundMark x1="8303" y1="21483" x2="4408" y2="23014"/>
                        <a14:foregroundMark x1="2819" y1="25780" x2="2563" y2="28252"/>
                        <a14:foregroundMark x1="3998" y1="23190" x2="2819" y2="50500"/>
                        <a14:foregroundMark x1="1589" y1="24838" x2="4152" y2="30547"/>
                        <a14:foregroundMark x1="4408" y1="23014" x2="8303" y2="22248"/>
                        <a14:foregroundMark x1="5741" y1="20541" x2="4818" y2="24426"/>
                        <a14:foregroundMark x1="6304" y1="21778" x2="5228" y2="30371"/>
                        <a14:foregroundMark x1="4818" y1="20424" x2="14710" y2="27781"/>
                        <a14:foregroundMark x1="11635" y1="22543" x2="15120" y2="21778"/>
                        <a14:foregroundMark x1="12301" y1="20541" x2="14557" y2="31136"/>
                        <a14:foregroundMark x1="12404" y1="20895" x2="17888" y2="44497"/>
                        <a14:foregroundMark x1="9636" y1="16892" x2="17222" y2="53267"/>
                        <a14:foregroundMark x1="2665" y1="15185" x2="14710" y2="59859"/>
                        <a14:foregroundMark x1="8560" y1="37316" x2="17888" y2="62743"/>
                        <a14:foregroundMark x1="17888" y1="62743" x2="17888" y2="62743"/>
                        <a14:foregroundMark x1="17119" y1="37728" x2="39826" y2="71218"/>
                        <a14:foregroundMark x1="39826" y1="71218" x2="45156" y2="73808"/>
                        <a14:foregroundMark x1="51307" y1="59976" x2="64634" y2="88699"/>
                        <a14:foregroundMark x1="64634" y1="88699" x2="64787" y2="90230"/>
                        <a14:foregroundMark x1="49052" y1="91936" x2="61404" y2="93349"/>
                        <a14:foregroundMark x1="61404" y1="93349" x2="64377" y2="92819"/>
                        <a14:foregroundMark x1="55459" y1="91466" x2="88006" y2="93938"/>
                        <a14:foregroundMark x1="88006" y1="93938" x2="91645" y2="91936"/>
                        <a14:foregroundMark x1="91902" y1="91466" x2="91133" y2="68746"/>
                        <a14:foregroundMark x1="88826" y1="58328" x2="89236" y2="24014"/>
                        <a14:foregroundMark x1="89236" y1="24014" x2="97130" y2="22131"/>
                        <a14:foregroundMark x1="96976" y1="22248" x2="95131" y2="28723"/>
                        <a14:foregroundMark x1="94721" y1="20541" x2="94977" y2="25780"/>
                        <a14:foregroundMark x1="95387" y1="23661" x2="96053" y2="26368"/>
                        <a14:foregroundMark x1="95131" y1="23014" x2="93952" y2="27487"/>
                        <a14:foregroundMark x1="93798" y1="26545" x2="94464" y2="25191"/>
                        <a14:foregroundMark x1="95284" y1="22543" x2="95131" y2="26722"/>
                        <a14:foregroundMark x1="95131" y1="27016" x2="95131" y2="27016"/>
                        <a14:foregroundMark x1="96053" y1="23661" x2="95797" y2="22719"/>
                        <a14:foregroundMark x1="95797" y1="22719" x2="39672" y2="20247"/>
                        <a14:foregroundMark x1="39672" y1="20247" x2="37417" y2="25956"/>
                        <a14:foregroundMark x1="53716" y1="23779" x2="60277" y2="23484"/>
                        <a14:foregroundMark x1="57458" y1="22425" x2="7330" y2="27016"/>
                        <a14:foregroundMark x1="1845" y1="22896" x2="19375" y2="17363"/>
                        <a14:foregroundMark x1="17888" y1="18246" x2="21732" y2="48440"/>
                        <a14:foregroundMark x1="21732" y1="48440" x2="22706" y2="50618"/>
                        <a14:foregroundMark x1="23116" y1="26545" x2="43977" y2="59800"/>
                        <a14:foregroundMark x1="43977" y1="59800" x2="51153" y2="59682"/>
                        <a14:foregroundMark x1="95643" y1="31489" x2="95438" y2="60447"/>
                        <a14:foregroundMark x1="95438" y1="60447" x2="96105" y2="36198"/>
                        <a14:foregroundMark x1="96105" y1="36198" x2="96463" y2="38493"/>
                        <a14:foregroundMark x1="95387" y1="26722" x2="93644" y2="47734"/>
                        <a14:foregroundMark x1="95131" y1="26251" x2="96310" y2="43908"/>
                        <a14:foregroundMark x1="95489" y1="28016" x2="95336" y2="31136"/>
                        <a14:foregroundMark x1="95438" y1="29017" x2="94823" y2="35550"/>
                        <a14:foregroundMark x1="95336" y1="30783" x2="96053" y2="28075"/>
                        <a14:foregroundMark x1="95900" y1="30077" x2="91697" y2="31136"/>
                        <a14:foregroundMark x1="95643" y1="60271" x2="95387" y2="64273"/>
                        <a14:foregroundMark x1="95643" y1="62507" x2="95592" y2="56916"/>
                        <a14:foregroundMark x1="24603" y1="96527" x2="24859" y2="97646"/>
                        <a14:foregroundMark x1="25628" y1="96881" x2="26756" y2="98941"/>
                        <a14:foregroundMark x1="25320" y1="97410" x2="27576" y2="97410"/>
                        <a14:foregroundMark x1="24962" y1="97351" x2="26294" y2="96822"/>
                        <a14:foregroundMark x1="1589" y1="96174" x2="2717" y2="90288"/>
                        <a14:foregroundMark x1="2358" y1="96351" x2="1691" y2="85639"/>
                        <a14:foregroundMark x1="10354" y1="96586" x2="27063" y2="96998"/>
                        <a14:foregroundMark x1="27063" y1="96998" x2="27422" y2="96939"/>
                        <a14:foregroundMark x1="25833" y1="70983" x2="27012" y2="90818"/>
                        <a14:foregroundMark x1="1948" y1="86051" x2="2512" y2="74750"/>
                        <a14:foregroundMark x1="2512" y1="74750" x2="1691" y2="87816"/>
                        <a14:foregroundMark x1="2204" y1="80989" x2="2460" y2="55621"/>
                        <a14:foregroundMark x1="2460" y1="55621" x2="1845" y2="79164"/>
                        <a14:foregroundMark x1="1845" y1="79164" x2="2101" y2="47499"/>
                        <a14:foregroundMark x1="1691" y1="49676" x2="2101" y2="27428"/>
                        <a14:foregroundMark x1="2101" y1="27428" x2="11635" y2="25603"/>
                        <a14:foregroundMark x1="11635" y1="25603" x2="22450" y2="25780"/>
                        <a14:foregroundMark x1="22450" y1="25780" x2="24757" y2="37493"/>
                        <a14:foregroundMark x1="24757" y1="37493" x2="24295" y2="48381"/>
                        <a14:foregroundMark x1="24295" y1="48381" x2="32804" y2="54856"/>
                        <a14:foregroundMark x1="32804" y1="54856" x2="53409" y2="54679"/>
                        <a14:foregroundMark x1="53409" y1="54679" x2="54536" y2="30783"/>
                        <a14:foregroundMark x1="54536" y1="30783" x2="45156" y2="25839"/>
                        <a14:foregroundMark x1="45156" y1="25839" x2="32394" y2="26074"/>
                        <a14:foregroundMark x1="32394" y1="26074" x2="42030" y2="25898"/>
                        <a14:foregroundMark x1="42030" y1="25898" x2="46643" y2="26074"/>
                        <a14:backgroundMark x1="34085" y1="3237" x2="49052" y2="6416"/>
                        <a14:backgroundMark x1="49052" y1="6416" x2="39364" y2="5886"/>
                        <a14:backgroundMark x1="39364" y1="5886" x2="53050" y2="2649"/>
                        <a14:backgroundMark x1="53050" y1="2649" x2="67299" y2="7475"/>
                        <a14:backgroundMark x1="67299" y1="7475" x2="54075" y2="4061"/>
                        <a14:backgroundMark x1="54075" y1="4061" x2="32291" y2="5121"/>
                        <a14:backgroundMark x1="32291" y1="5121" x2="44285" y2="5650"/>
                        <a14:backgroundMark x1="44285" y1="5650" x2="39672" y2="382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94272" y="286528"/>
            <a:ext cx="5253616" cy="4575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830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/>
        </p:nvSpPr>
        <p:spPr>
          <a:xfrm>
            <a:off x="1619280" y="1599275"/>
            <a:ext cx="7067520" cy="3105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just" rtl="0">
              <a:spcBef>
                <a:spcPts val="0"/>
              </a:spcBef>
              <a:spcAft>
                <a:spcPts val="0"/>
              </a:spcAft>
            </a:pPr>
            <a:endParaRPr sz="20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349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Google Shape;71;p15"/>
          <p:cNvSpPr/>
          <p:nvPr/>
        </p:nvSpPr>
        <p:spPr>
          <a:xfrm>
            <a:off x="1619280" y="479520"/>
            <a:ext cx="7067520" cy="9396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b="1" dirty="0">
                <a:solidFill>
                  <a:srgbClr val="F79646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Amostras de calibração</a:t>
            </a:r>
            <a:endParaRPr lang="pt-BR" sz="2800" b="1" i="0" u="none" strike="noStrike" cap="none" dirty="0">
              <a:solidFill>
                <a:srgbClr val="F79646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 dirty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Metodologia</a:t>
            </a:r>
            <a:endParaRPr sz="2000" b="0" i="0" u="none" strike="noStrike" cap="none" dirty="0">
              <a:solidFill>
                <a:srgbClr val="000000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BFD9BC0C-E5C2-461F-8CA8-4B10F9EEDCBD}"/>
              </a:ext>
            </a:extLst>
          </p:cNvPr>
          <p:cNvSpPr txBox="1"/>
          <p:nvPr/>
        </p:nvSpPr>
        <p:spPr>
          <a:xfrm>
            <a:off x="4321080" y="286528"/>
            <a:ext cx="457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0">
              <a:spcBef>
                <a:spcPts val="0"/>
              </a:spcBef>
              <a:spcAft>
                <a:spcPts val="0"/>
              </a:spcAft>
            </a:pPr>
            <a:r>
              <a:rPr lang="pt-BR" sz="1600" b="1" dirty="0">
                <a:solidFill>
                  <a:srgbClr val="F79646"/>
                </a:solidFill>
                <a:latin typeface="Arial" panose="020B0604020202020204" pitchFamily="34" charset="0"/>
              </a:rPr>
              <a:t>10</a:t>
            </a:r>
            <a:endParaRPr lang="pt-BR" b="0" dirty="0">
              <a:effectLst/>
            </a:endParaRPr>
          </a:p>
        </p:txBody>
      </p:sp>
      <p:sp>
        <p:nvSpPr>
          <p:cNvPr id="5" name="Google Shape;69;p15">
            <a:extLst>
              <a:ext uri="{FF2B5EF4-FFF2-40B4-BE49-F238E27FC236}">
                <a16:creationId xmlns:a16="http://schemas.microsoft.com/office/drawing/2014/main" id="{C6CC26E4-2E7C-4DD3-84B8-96AFB8E7D31A}"/>
              </a:ext>
            </a:extLst>
          </p:cNvPr>
          <p:cNvSpPr txBox="1"/>
          <p:nvPr/>
        </p:nvSpPr>
        <p:spPr>
          <a:xfrm>
            <a:off x="4674813" y="4521053"/>
            <a:ext cx="2991255" cy="3375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just">
              <a:spcBef>
                <a:spcPts val="349"/>
              </a:spcBef>
            </a:pPr>
            <a:r>
              <a:rPr lang="pt-BR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Fonte: Elaborado pelo autor (2022).</a:t>
            </a:r>
          </a:p>
          <a:p>
            <a:pPr marL="0" marR="0" lvl="0" indent="0" algn="just" rtl="0">
              <a:spcBef>
                <a:spcPts val="349"/>
              </a:spcBef>
              <a:spcAft>
                <a:spcPts val="0"/>
              </a:spcAft>
              <a:buNone/>
            </a:pPr>
            <a:endParaRPr lang="pt-BR" sz="12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image15.jpg">
            <a:extLst>
              <a:ext uri="{FF2B5EF4-FFF2-40B4-BE49-F238E27FC236}">
                <a16:creationId xmlns:a16="http://schemas.microsoft.com/office/drawing/2014/main" id="{05A608FD-2972-473D-D9EB-41D30951DBC8}"/>
              </a:ext>
            </a:extLst>
          </p:cNvPr>
          <p:cNvPicPr/>
          <p:nvPr/>
        </p:nvPicPr>
        <p:blipFill>
          <a:blip r:embed="rId4"/>
          <a:srcRect/>
          <a:stretch>
            <a:fillRect/>
          </a:stretch>
        </p:blipFill>
        <p:spPr>
          <a:xfrm>
            <a:off x="1619280" y="1437692"/>
            <a:ext cx="6046788" cy="2952328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20914772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/>
          <p:nvPr/>
        </p:nvSpPr>
        <p:spPr>
          <a:xfrm>
            <a:off x="1619280" y="479520"/>
            <a:ext cx="7067520" cy="9396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b="1" i="0" u="none" strike="noStrike" cap="none" dirty="0">
                <a:solidFill>
                  <a:srgbClr val="F79646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Arduino mega 2560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 dirty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Metodologia</a:t>
            </a:r>
            <a:endParaRPr sz="2000" b="0" i="0" u="none" strike="noStrike" cap="none" dirty="0">
              <a:solidFill>
                <a:srgbClr val="000000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A379A268-2C5E-4E52-A860-967CE511C726}"/>
              </a:ext>
            </a:extLst>
          </p:cNvPr>
          <p:cNvSpPr txBox="1"/>
          <p:nvPr/>
        </p:nvSpPr>
        <p:spPr>
          <a:xfrm>
            <a:off x="6063620" y="4450314"/>
            <a:ext cx="2436886" cy="4224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6350" algn="ctr">
              <a:lnSpc>
                <a:spcPct val="179000"/>
              </a:lnSpc>
              <a:spcBef>
                <a:spcPts val="1200"/>
              </a:spcBef>
              <a:spcAft>
                <a:spcPts val="15"/>
              </a:spcAft>
            </a:pPr>
            <a:r>
              <a:rPr lang="pt-BR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Fonte: Mercado livre (2022).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E19432F-FA54-44E4-BF49-40562C739CB2}"/>
              </a:ext>
            </a:extLst>
          </p:cNvPr>
          <p:cNvSpPr txBox="1"/>
          <p:nvPr/>
        </p:nvSpPr>
        <p:spPr>
          <a:xfrm>
            <a:off x="4321080" y="286528"/>
            <a:ext cx="457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0">
              <a:spcBef>
                <a:spcPts val="0"/>
              </a:spcBef>
              <a:spcAft>
                <a:spcPts val="0"/>
              </a:spcAft>
            </a:pPr>
            <a:r>
              <a:rPr lang="pt-BR" sz="1600" b="1" dirty="0">
                <a:solidFill>
                  <a:srgbClr val="F79646"/>
                </a:solidFill>
                <a:latin typeface="Arial" panose="020B0604020202020204" pitchFamily="34" charset="0"/>
              </a:rPr>
              <a:t>11</a:t>
            </a:r>
            <a:endParaRPr lang="pt-BR" b="0" dirty="0">
              <a:effectLst/>
            </a:endParaRPr>
          </a:p>
        </p:txBody>
      </p:sp>
      <p:pic>
        <p:nvPicPr>
          <p:cNvPr id="6" name="image4.png">
            <a:extLst>
              <a:ext uri="{FF2B5EF4-FFF2-40B4-BE49-F238E27FC236}">
                <a16:creationId xmlns:a16="http://schemas.microsoft.com/office/drawing/2014/main" id="{8B0D4EF6-94B9-75BE-9D55-480A62EEE027}"/>
              </a:ext>
            </a:extLst>
          </p:cNvPr>
          <p:cNvPicPr/>
          <p:nvPr/>
        </p:nvPicPr>
        <p:blipFill>
          <a:blip r:embed="rId4"/>
          <a:srcRect/>
          <a:stretch>
            <a:fillRect/>
          </a:stretch>
        </p:blipFill>
        <p:spPr>
          <a:xfrm>
            <a:off x="2699792" y="1166893"/>
            <a:ext cx="3363828" cy="3494633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39816565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/>
          <p:nvPr/>
        </p:nvSpPr>
        <p:spPr>
          <a:xfrm>
            <a:off x="1619280" y="479520"/>
            <a:ext cx="7067520" cy="9396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b="1" i="0" u="none" strike="noStrike" cap="none" dirty="0">
                <a:solidFill>
                  <a:srgbClr val="F79646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Sensor de temperatura DS18B20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 dirty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Metodologia</a:t>
            </a:r>
            <a:endParaRPr sz="2000" b="0" i="0" u="none" strike="noStrike" cap="none" dirty="0">
              <a:solidFill>
                <a:srgbClr val="000000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A379A268-2C5E-4E52-A860-967CE511C726}"/>
              </a:ext>
            </a:extLst>
          </p:cNvPr>
          <p:cNvSpPr txBox="1"/>
          <p:nvPr/>
        </p:nvSpPr>
        <p:spPr>
          <a:xfrm>
            <a:off x="5506164" y="4436137"/>
            <a:ext cx="2020104" cy="4224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6350" algn="ctr">
              <a:lnSpc>
                <a:spcPct val="179000"/>
              </a:lnSpc>
              <a:spcBef>
                <a:spcPts val="1200"/>
              </a:spcBef>
              <a:spcAft>
                <a:spcPts val="15"/>
              </a:spcAft>
            </a:pPr>
            <a:r>
              <a:rPr lang="pt-BR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Fonte: </a:t>
            </a:r>
            <a:r>
              <a:rPr lang="pt-BR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Amazon</a:t>
            </a:r>
            <a:r>
              <a:rPr lang="pt-BR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(2022).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E19432F-FA54-44E4-BF49-40562C739CB2}"/>
              </a:ext>
            </a:extLst>
          </p:cNvPr>
          <p:cNvSpPr txBox="1"/>
          <p:nvPr/>
        </p:nvSpPr>
        <p:spPr>
          <a:xfrm>
            <a:off x="4321080" y="286528"/>
            <a:ext cx="457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0">
              <a:spcBef>
                <a:spcPts val="0"/>
              </a:spcBef>
              <a:spcAft>
                <a:spcPts val="0"/>
              </a:spcAft>
            </a:pPr>
            <a:r>
              <a:rPr lang="pt-BR" sz="1600" b="1" i="0" u="none" strike="noStrike" dirty="0">
                <a:solidFill>
                  <a:srgbClr val="F79646"/>
                </a:solidFill>
                <a:effectLst/>
                <a:latin typeface="Arial" panose="020B0604020202020204" pitchFamily="34" charset="0"/>
              </a:rPr>
              <a:t>12</a:t>
            </a:r>
            <a:endParaRPr lang="pt-BR" b="0" dirty="0">
              <a:effectLst/>
            </a:endParaRPr>
          </a:p>
        </p:txBody>
      </p:sp>
      <p:pic>
        <p:nvPicPr>
          <p:cNvPr id="7" name="image5.png">
            <a:extLst>
              <a:ext uri="{FF2B5EF4-FFF2-40B4-BE49-F238E27FC236}">
                <a16:creationId xmlns:a16="http://schemas.microsoft.com/office/drawing/2014/main" id="{9326CB69-81E1-7082-50B8-EDFB17C548AA}"/>
              </a:ext>
            </a:extLst>
          </p:cNvPr>
          <p:cNvPicPr/>
          <p:nvPr/>
        </p:nvPicPr>
        <p:blipFill>
          <a:blip r:embed="rId4"/>
          <a:srcRect/>
          <a:stretch>
            <a:fillRect/>
          </a:stretch>
        </p:blipFill>
        <p:spPr>
          <a:xfrm>
            <a:off x="2483768" y="1388643"/>
            <a:ext cx="4032448" cy="3168352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15722695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/>
          <p:nvPr/>
        </p:nvSpPr>
        <p:spPr>
          <a:xfrm>
            <a:off x="1619280" y="479520"/>
            <a:ext cx="7067520" cy="9396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b="1" i="0" u="none" strike="noStrike" cap="none" dirty="0">
                <a:solidFill>
                  <a:srgbClr val="F79646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Sensor de pH 4502C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 dirty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Metodologia</a:t>
            </a:r>
            <a:endParaRPr sz="2000" b="0" i="0" u="none" strike="noStrike" cap="none" dirty="0">
              <a:solidFill>
                <a:srgbClr val="000000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A379A268-2C5E-4E52-A860-967CE511C726}"/>
              </a:ext>
            </a:extLst>
          </p:cNvPr>
          <p:cNvSpPr txBox="1"/>
          <p:nvPr/>
        </p:nvSpPr>
        <p:spPr>
          <a:xfrm>
            <a:off x="6180419" y="4454356"/>
            <a:ext cx="2119491" cy="4224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6350" algn="ctr">
              <a:lnSpc>
                <a:spcPct val="179000"/>
              </a:lnSpc>
              <a:spcBef>
                <a:spcPts val="1200"/>
              </a:spcBef>
              <a:spcAft>
                <a:spcPts val="15"/>
              </a:spcAft>
            </a:pPr>
            <a:r>
              <a:rPr lang="pt-BR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Fonte: </a:t>
            </a:r>
            <a:r>
              <a:rPr lang="pt-BR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Usinainfo</a:t>
            </a:r>
            <a:r>
              <a:rPr lang="pt-BR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(2022).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E19432F-FA54-44E4-BF49-40562C739CB2}"/>
              </a:ext>
            </a:extLst>
          </p:cNvPr>
          <p:cNvSpPr txBox="1"/>
          <p:nvPr/>
        </p:nvSpPr>
        <p:spPr>
          <a:xfrm>
            <a:off x="4321080" y="286528"/>
            <a:ext cx="457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0">
              <a:spcBef>
                <a:spcPts val="0"/>
              </a:spcBef>
              <a:spcAft>
                <a:spcPts val="0"/>
              </a:spcAft>
            </a:pPr>
            <a:r>
              <a:rPr lang="pt-BR" sz="1600" b="1" i="0" u="none" strike="noStrike" dirty="0">
                <a:solidFill>
                  <a:srgbClr val="F79646"/>
                </a:solidFill>
                <a:effectLst/>
                <a:latin typeface="Arial" panose="020B0604020202020204" pitchFamily="34" charset="0"/>
              </a:rPr>
              <a:t>13</a:t>
            </a:r>
            <a:endParaRPr lang="pt-BR" b="0" dirty="0">
              <a:effectLst/>
            </a:endParaRPr>
          </a:p>
        </p:txBody>
      </p:sp>
      <p:pic>
        <p:nvPicPr>
          <p:cNvPr id="9" name="image9.png">
            <a:extLst>
              <a:ext uri="{FF2B5EF4-FFF2-40B4-BE49-F238E27FC236}">
                <a16:creationId xmlns:a16="http://schemas.microsoft.com/office/drawing/2014/main" id="{29167094-6E55-2B2B-D14F-4E648260A317}"/>
              </a:ext>
            </a:extLst>
          </p:cNvPr>
          <p:cNvPicPr/>
          <p:nvPr/>
        </p:nvPicPr>
        <p:blipFill>
          <a:blip r:embed="rId4"/>
          <a:srcRect/>
          <a:stretch>
            <a:fillRect/>
          </a:stretch>
        </p:blipFill>
        <p:spPr>
          <a:xfrm>
            <a:off x="1696615" y="1280795"/>
            <a:ext cx="5543550" cy="3384773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11309948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69;p15">
            <a:extLst>
              <a:ext uri="{FF2B5EF4-FFF2-40B4-BE49-F238E27FC236}">
                <a16:creationId xmlns:a16="http://schemas.microsoft.com/office/drawing/2014/main" id="{63939F03-FB2D-4FE3-9AB0-DE62137740EA}"/>
              </a:ext>
            </a:extLst>
          </p:cNvPr>
          <p:cNvSpPr txBox="1"/>
          <p:nvPr/>
        </p:nvSpPr>
        <p:spPr>
          <a:xfrm>
            <a:off x="978125" y="1612112"/>
            <a:ext cx="6184676" cy="24293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000" b="0" i="0" u="none" strike="noStrike" dirty="0">
                <a:solidFill>
                  <a:srgbClr val="0D0D0D"/>
                </a:solidFill>
                <a:effectLst/>
                <a:latin typeface="Arial" panose="020B0604020202020204" pitchFamily="34" charset="0"/>
              </a:rPr>
              <a:t>Aterrar o pino da placa;</a:t>
            </a:r>
            <a:endParaRPr lang="pt-BR" sz="2000" dirty="0">
              <a:latin typeface="Arial" panose="020B0604020202020204" pitchFamily="34" charset="0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endParaRPr lang="pt-BR" sz="20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pt-BR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Ajustar o potenci</a:t>
            </a:r>
            <a:r>
              <a:rPr lang="pt-BR" sz="2000" dirty="0">
                <a:latin typeface="Arial" panose="020B0604020202020204" pitchFamily="34" charset="0"/>
              </a:rPr>
              <a:t>ômetro a 2.5 volts</a:t>
            </a:r>
            <a:r>
              <a:rPr lang="pt-BR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;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pt-BR" sz="2000" cap="none" dirty="0">
              <a:latin typeface="Arial" panose="020B0604020202020204" pitchFamily="34" charset="0"/>
              <a:ea typeface="Calibri"/>
              <a:cs typeface="Calibri"/>
              <a:sym typeface="Calibri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pt-BR" sz="2000" cap="none" dirty="0">
                <a:latin typeface="Arial" panose="020B0604020202020204" pitchFamily="34" charset="0"/>
                <a:ea typeface="Calibri"/>
                <a:cs typeface="Calibri"/>
                <a:sym typeface="Calibri"/>
              </a:rPr>
              <a:t>Utiliz</a:t>
            </a:r>
            <a:r>
              <a:rPr lang="pt-BR" sz="2000" dirty="0">
                <a:latin typeface="Arial" panose="020B0604020202020204" pitchFamily="34" charset="0"/>
                <a:ea typeface="Calibri"/>
                <a:cs typeface="Calibri"/>
                <a:sym typeface="Calibri"/>
              </a:rPr>
              <a:t>a-se as amostras para tabelar os resultados;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pt-BR" sz="2000" cap="none" dirty="0">
              <a:latin typeface="Arial" panose="020B0604020202020204" pitchFamily="34" charset="0"/>
              <a:ea typeface="Calibri"/>
              <a:cs typeface="Calibri"/>
              <a:sym typeface="Calibri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pt-BR" sz="2000" dirty="0">
                <a:latin typeface="Arial" panose="020B0604020202020204" pitchFamily="34" charset="0"/>
                <a:ea typeface="Calibri"/>
                <a:cs typeface="Calibri"/>
                <a:sym typeface="Calibri"/>
              </a:rPr>
              <a:t>Elaboração do gráfico de calibragem;</a:t>
            </a:r>
            <a:endParaRPr lang="pt-BR" sz="2000" cap="none" dirty="0">
              <a:latin typeface="Arial" panose="020B0604020202020204" pitchFamily="34" charset="0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endParaRPr lang="pt-BR" sz="18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349"/>
              </a:spcBef>
              <a:spcAft>
                <a:spcPts val="0"/>
              </a:spcAft>
              <a:buNone/>
            </a:pPr>
            <a:endParaRPr lang="pt-BR" sz="18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71;p15">
            <a:extLst>
              <a:ext uri="{FF2B5EF4-FFF2-40B4-BE49-F238E27FC236}">
                <a16:creationId xmlns:a16="http://schemas.microsoft.com/office/drawing/2014/main" id="{8D0CFA54-E69A-4701-BA13-E69C7F4066E6}"/>
              </a:ext>
            </a:extLst>
          </p:cNvPr>
          <p:cNvSpPr/>
          <p:nvPr/>
        </p:nvSpPr>
        <p:spPr>
          <a:xfrm>
            <a:off x="1619280" y="479520"/>
            <a:ext cx="7067520" cy="9396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b="1" i="0" u="none" strike="noStrike" cap="none" dirty="0">
                <a:solidFill>
                  <a:srgbClr val="F79646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Calibraç</a:t>
            </a:r>
            <a:r>
              <a:rPr lang="pt-BR" sz="2800" b="1" dirty="0">
                <a:solidFill>
                  <a:srgbClr val="F79646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ão do sensor de pH</a:t>
            </a:r>
            <a:endParaRPr lang="pt-BR" sz="2800" b="1" i="0" u="none" strike="noStrike" cap="none" dirty="0">
              <a:solidFill>
                <a:srgbClr val="F79646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pt-BR" sz="2000" b="1" dirty="0">
                <a:solidFill>
                  <a:srgbClr val="7F7F7F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Metodologia</a:t>
            </a:r>
            <a:endParaRPr kumimoji="0" lang="pt-BR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sz="2800" b="1" i="0" u="none" strike="noStrike" cap="none" dirty="0">
              <a:solidFill>
                <a:srgbClr val="F7964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FD807763-C600-4BB3-8458-86C88FB8509B}"/>
              </a:ext>
            </a:extLst>
          </p:cNvPr>
          <p:cNvSpPr txBox="1"/>
          <p:nvPr/>
        </p:nvSpPr>
        <p:spPr>
          <a:xfrm>
            <a:off x="4321080" y="286528"/>
            <a:ext cx="457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0">
              <a:spcBef>
                <a:spcPts val="0"/>
              </a:spcBef>
              <a:spcAft>
                <a:spcPts val="0"/>
              </a:spcAft>
            </a:pPr>
            <a:r>
              <a:rPr lang="pt-BR" sz="1600" b="1" dirty="0">
                <a:solidFill>
                  <a:srgbClr val="F79646"/>
                </a:solidFill>
                <a:latin typeface="Arial" panose="020B0604020202020204" pitchFamily="34" charset="0"/>
              </a:rPr>
              <a:t>14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410151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71;p15">
            <a:extLst>
              <a:ext uri="{FF2B5EF4-FFF2-40B4-BE49-F238E27FC236}">
                <a16:creationId xmlns:a16="http://schemas.microsoft.com/office/drawing/2014/main" id="{8D0CFA54-E69A-4701-BA13-E69C7F4066E6}"/>
              </a:ext>
            </a:extLst>
          </p:cNvPr>
          <p:cNvSpPr/>
          <p:nvPr/>
        </p:nvSpPr>
        <p:spPr>
          <a:xfrm>
            <a:off x="1619280" y="479520"/>
            <a:ext cx="7067520" cy="9396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b="1" i="0" u="none" strike="noStrike" cap="none" dirty="0">
                <a:solidFill>
                  <a:srgbClr val="F79646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Calibraç</a:t>
            </a:r>
            <a:r>
              <a:rPr lang="pt-BR" sz="2800" b="1" dirty="0">
                <a:solidFill>
                  <a:srgbClr val="F79646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ão do pH</a:t>
            </a:r>
            <a:endParaRPr lang="pt-BR" sz="2800" b="1" i="0" u="none" strike="noStrike" cap="none" dirty="0">
              <a:solidFill>
                <a:srgbClr val="F79646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pt-BR" sz="2000" b="1" dirty="0">
                <a:solidFill>
                  <a:srgbClr val="7F7F7F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Metodologia</a:t>
            </a:r>
            <a:endParaRPr kumimoji="0" lang="pt-BR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sz="2800" b="1" i="0" u="none" strike="noStrike" cap="none" dirty="0">
              <a:solidFill>
                <a:srgbClr val="F7964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FD807763-C600-4BB3-8458-86C88FB8509B}"/>
              </a:ext>
            </a:extLst>
          </p:cNvPr>
          <p:cNvSpPr txBox="1"/>
          <p:nvPr/>
        </p:nvSpPr>
        <p:spPr>
          <a:xfrm>
            <a:off x="8446346" y="286528"/>
            <a:ext cx="44673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0">
              <a:spcBef>
                <a:spcPts val="0"/>
              </a:spcBef>
              <a:spcAft>
                <a:spcPts val="0"/>
              </a:spcAft>
            </a:pPr>
            <a:r>
              <a:rPr lang="pt-BR" sz="1600" b="1" dirty="0">
                <a:solidFill>
                  <a:srgbClr val="F79646"/>
                </a:solidFill>
                <a:latin typeface="Arial" panose="020B0604020202020204" pitchFamily="34" charset="0"/>
              </a:rPr>
              <a:t>15</a:t>
            </a:r>
            <a:endParaRPr lang="pt-BR" dirty="0"/>
          </a:p>
        </p:txBody>
      </p:sp>
      <p:pic>
        <p:nvPicPr>
          <p:cNvPr id="6" name="image11.png">
            <a:extLst>
              <a:ext uri="{FF2B5EF4-FFF2-40B4-BE49-F238E27FC236}">
                <a16:creationId xmlns:a16="http://schemas.microsoft.com/office/drawing/2014/main" id="{D76EB909-2504-8306-F976-45262C118A42}"/>
              </a:ext>
            </a:extLst>
          </p:cNvPr>
          <p:cNvPicPr/>
          <p:nvPr/>
        </p:nvPicPr>
        <p:blipFill>
          <a:blip r:embed="rId4"/>
          <a:srcRect/>
          <a:stretch>
            <a:fillRect/>
          </a:stretch>
        </p:blipFill>
        <p:spPr>
          <a:xfrm>
            <a:off x="1003749" y="1419120"/>
            <a:ext cx="3317331" cy="3115566"/>
          </a:xfrm>
          <a:prstGeom prst="rect">
            <a:avLst/>
          </a:prstGeom>
          <a:ln/>
        </p:spPr>
      </p:pic>
      <p:pic>
        <p:nvPicPr>
          <p:cNvPr id="7" name="image14.png">
            <a:extLst>
              <a:ext uri="{FF2B5EF4-FFF2-40B4-BE49-F238E27FC236}">
                <a16:creationId xmlns:a16="http://schemas.microsoft.com/office/drawing/2014/main" id="{053DE387-13F3-AD7D-83AB-6F0A61FE9625}"/>
              </a:ext>
            </a:extLst>
          </p:cNvPr>
          <p:cNvPicPr/>
          <p:nvPr/>
        </p:nvPicPr>
        <p:blipFill>
          <a:blip r:embed="rId5"/>
          <a:srcRect/>
          <a:stretch>
            <a:fillRect/>
          </a:stretch>
        </p:blipFill>
        <p:spPr>
          <a:xfrm>
            <a:off x="4822922" y="1752767"/>
            <a:ext cx="3414767" cy="2448272"/>
          </a:xfrm>
          <a:prstGeom prst="rect">
            <a:avLst/>
          </a:prstGeom>
          <a:ln/>
        </p:spPr>
      </p:pic>
      <p:sp>
        <p:nvSpPr>
          <p:cNvPr id="8" name="Google Shape;69;p15">
            <a:extLst>
              <a:ext uri="{FF2B5EF4-FFF2-40B4-BE49-F238E27FC236}">
                <a16:creationId xmlns:a16="http://schemas.microsoft.com/office/drawing/2014/main" id="{96B37DC0-CEE4-C56F-2439-3559EF8925A8}"/>
              </a:ext>
            </a:extLst>
          </p:cNvPr>
          <p:cNvSpPr txBox="1"/>
          <p:nvPr/>
        </p:nvSpPr>
        <p:spPr>
          <a:xfrm>
            <a:off x="5374365" y="4528711"/>
            <a:ext cx="3071981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just">
              <a:spcBef>
                <a:spcPts val="349"/>
              </a:spcBef>
            </a:pPr>
            <a:r>
              <a:rPr lang="pt-BR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Fonte: Elaborado pelo autor (2022).</a:t>
            </a:r>
          </a:p>
          <a:p>
            <a:pPr marL="0" marR="0" lvl="0" indent="0" algn="just" rtl="0">
              <a:spcBef>
                <a:spcPts val="349"/>
              </a:spcBef>
              <a:spcAft>
                <a:spcPts val="0"/>
              </a:spcAft>
              <a:buNone/>
            </a:pPr>
            <a:endParaRPr lang="pt-BR" sz="12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69;p15">
            <a:extLst>
              <a:ext uri="{FF2B5EF4-FFF2-40B4-BE49-F238E27FC236}">
                <a16:creationId xmlns:a16="http://schemas.microsoft.com/office/drawing/2014/main" id="{C7FADDF6-B94E-614B-4B40-30BC96E573AF}"/>
              </a:ext>
            </a:extLst>
          </p:cNvPr>
          <p:cNvSpPr txBox="1"/>
          <p:nvPr/>
        </p:nvSpPr>
        <p:spPr>
          <a:xfrm>
            <a:off x="1437849" y="4528711"/>
            <a:ext cx="3134151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just">
              <a:spcBef>
                <a:spcPts val="349"/>
              </a:spcBef>
            </a:pPr>
            <a:r>
              <a:rPr lang="pt-BR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Fonte: Elaborado pelo autor (2022).</a:t>
            </a:r>
          </a:p>
          <a:p>
            <a:pPr marL="0" marR="0" lvl="0" indent="0" algn="just" rtl="0">
              <a:spcBef>
                <a:spcPts val="349"/>
              </a:spcBef>
              <a:spcAft>
                <a:spcPts val="0"/>
              </a:spcAft>
              <a:buNone/>
            </a:pPr>
            <a:endParaRPr lang="pt-BR" sz="12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541804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71;p15">
            <a:extLst>
              <a:ext uri="{FF2B5EF4-FFF2-40B4-BE49-F238E27FC236}">
                <a16:creationId xmlns:a16="http://schemas.microsoft.com/office/drawing/2014/main" id="{8D0CFA54-E69A-4701-BA13-E69C7F4066E6}"/>
              </a:ext>
            </a:extLst>
          </p:cNvPr>
          <p:cNvSpPr/>
          <p:nvPr/>
        </p:nvSpPr>
        <p:spPr>
          <a:xfrm>
            <a:off x="1619280" y="479520"/>
            <a:ext cx="7067520" cy="9396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b="1" i="0" u="none" strike="noStrike" cap="none" dirty="0">
                <a:solidFill>
                  <a:srgbClr val="F79646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Calibraç</a:t>
            </a:r>
            <a:r>
              <a:rPr lang="pt-BR" sz="2800" b="1" dirty="0">
                <a:solidFill>
                  <a:srgbClr val="F79646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ão do pH</a:t>
            </a:r>
            <a:endParaRPr lang="pt-BR" sz="2800" b="1" i="0" u="none" strike="noStrike" cap="none" dirty="0">
              <a:solidFill>
                <a:srgbClr val="F79646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pt-BR" sz="2000" b="1" dirty="0">
                <a:solidFill>
                  <a:srgbClr val="7F7F7F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Metodologia</a:t>
            </a:r>
            <a:endParaRPr kumimoji="0" lang="pt-BR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sz="2800" b="1" i="0" u="none" strike="noStrike" cap="none" dirty="0">
              <a:solidFill>
                <a:srgbClr val="F7964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FD807763-C600-4BB3-8458-86C88FB8509B}"/>
              </a:ext>
            </a:extLst>
          </p:cNvPr>
          <p:cNvSpPr txBox="1"/>
          <p:nvPr/>
        </p:nvSpPr>
        <p:spPr>
          <a:xfrm>
            <a:off x="8446346" y="286528"/>
            <a:ext cx="44673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0">
              <a:spcBef>
                <a:spcPts val="0"/>
              </a:spcBef>
              <a:spcAft>
                <a:spcPts val="0"/>
              </a:spcAft>
            </a:pPr>
            <a:r>
              <a:rPr lang="pt-BR" sz="1600" b="1" dirty="0">
                <a:solidFill>
                  <a:srgbClr val="F79646"/>
                </a:solidFill>
                <a:latin typeface="Arial" panose="020B0604020202020204" pitchFamily="34" charset="0"/>
              </a:rPr>
              <a:t>16</a:t>
            </a:r>
            <a:endParaRPr lang="pt-BR" dirty="0"/>
          </a:p>
        </p:txBody>
      </p:sp>
      <p:graphicFrame>
        <p:nvGraphicFramePr>
          <p:cNvPr id="8" name="Tabela 7">
            <a:extLst>
              <a:ext uri="{FF2B5EF4-FFF2-40B4-BE49-F238E27FC236}">
                <a16:creationId xmlns:a16="http://schemas.microsoft.com/office/drawing/2014/main" id="{F6751DF3-046A-D4FD-FB3C-1E9D5FDA89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3970661"/>
              </p:ext>
            </p:extLst>
          </p:nvPr>
        </p:nvGraphicFramePr>
        <p:xfrm>
          <a:off x="847056" y="1957070"/>
          <a:ext cx="3200400" cy="121208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19250">
                  <a:extLst>
                    <a:ext uri="{9D8B030D-6E8A-4147-A177-3AD203B41FA5}">
                      <a16:colId xmlns:a16="http://schemas.microsoft.com/office/drawing/2014/main" val="1806875265"/>
                    </a:ext>
                  </a:extLst>
                </a:gridCol>
                <a:gridCol w="1581150">
                  <a:extLst>
                    <a:ext uri="{9D8B030D-6E8A-4147-A177-3AD203B41FA5}">
                      <a16:colId xmlns:a16="http://schemas.microsoft.com/office/drawing/2014/main" val="335279317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6350" algn="l">
                        <a:lnSpc>
                          <a:spcPct val="103000"/>
                        </a:lnSpc>
                        <a:spcAft>
                          <a:spcPts val="15"/>
                        </a:spcAft>
                      </a:pPr>
                      <a:r>
                        <a:rPr lang="pt-BR" sz="1200" dirty="0">
                          <a:effectLst/>
                        </a:rPr>
                        <a:t>Voltagem</a:t>
                      </a:r>
                      <a:endParaRPr lang="pt-BR" sz="12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6350" algn="l">
                        <a:lnSpc>
                          <a:spcPct val="103000"/>
                        </a:lnSpc>
                        <a:spcAft>
                          <a:spcPts val="15"/>
                        </a:spcAft>
                      </a:pPr>
                      <a:r>
                        <a:rPr lang="pt-BR" sz="1200" dirty="0">
                          <a:effectLst/>
                        </a:rPr>
                        <a:t>pH da amostra</a:t>
                      </a:r>
                      <a:endParaRPr lang="pt-BR" sz="12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9719135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6350" algn="l">
                        <a:lnSpc>
                          <a:spcPct val="103000"/>
                        </a:lnSpc>
                        <a:spcAft>
                          <a:spcPts val="15"/>
                        </a:spcAft>
                      </a:pPr>
                      <a:r>
                        <a:rPr lang="pt-BR" sz="1200" dirty="0">
                          <a:effectLst/>
                        </a:rPr>
                        <a:t>3.14</a:t>
                      </a:r>
                      <a:endParaRPr lang="pt-BR" sz="12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6350" algn="l">
                        <a:lnSpc>
                          <a:spcPct val="103000"/>
                        </a:lnSpc>
                        <a:spcAft>
                          <a:spcPts val="15"/>
                        </a:spcAft>
                      </a:pPr>
                      <a:r>
                        <a:rPr lang="pt-BR" sz="1200" dirty="0">
                          <a:effectLst/>
                        </a:rPr>
                        <a:t>4</a:t>
                      </a:r>
                      <a:endParaRPr lang="pt-BR" sz="12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39967592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6350" algn="l">
                        <a:lnSpc>
                          <a:spcPct val="103000"/>
                        </a:lnSpc>
                        <a:spcAft>
                          <a:spcPts val="15"/>
                        </a:spcAft>
                      </a:pPr>
                      <a:r>
                        <a:rPr lang="pt-BR" sz="1200" dirty="0">
                          <a:effectLst/>
                        </a:rPr>
                        <a:t>2.83</a:t>
                      </a:r>
                      <a:endParaRPr lang="pt-BR" sz="12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6350" algn="l">
                        <a:lnSpc>
                          <a:spcPct val="103000"/>
                        </a:lnSpc>
                        <a:spcAft>
                          <a:spcPts val="15"/>
                        </a:spcAft>
                      </a:pPr>
                      <a:r>
                        <a:rPr lang="pt-BR" sz="1200" dirty="0">
                          <a:effectLst/>
                        </a:rPr>
                        <a:t>6.86</a:t>
                      </a:r>
                      <a:endParaRPr lang="pt-BR" sz="12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30788629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6350" algn="l">
                        <a:lnSpc>
                          <a:spcPct val="103000"/>
                        </a:lnSpc>
                        <a:spcAft>
                          <a:spcPts val="15"/>
                        </a:spcAft>
                      </a:pPr>
                      <a:r>
                        <a:rPr lang="pt-BR" sz="1200" dirty="0">
                          <a:effectLst/>
                        </a:rPr>
                        <a:t>2.5</a:t>
                      </a:r>
                      <a:endParaRPr lang="pt-BR" sz="12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6350" algn="l">
                        <a:lnSpc>
                          <a:spcPct val="103000"/>
                        </a:lnSpc>
                        <a:spcAft>
                          <a:spcPts val="15"/>
                        </a:spcAft>
                      </a:pPr>
                      <a:r>
                        <a:rPr lang="pt-BR" sz="1200" dirty="0">
                          <a:effectLst/>
                        </a:rPr>
                        <a:t>9.18</a:t>
                      </a:r>
                      <a:endParaRPr lang="pt-BR" sz="12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112142925"/>
                  </a:ext>
                </a:extLst>
              </a:tr>
            </a:tbl>
          </a:graphicData>
        </a:graphic>
      </p:graphicFrame>
      <p:graphicFrame>
        <p:nvGraphicFramePr>
          <p:cNvPr id="10" name="Gráfico 9">
            <a:extLst>
              <a:ext uri="{FF2B5EF4-FFF2-40B4-BE49-F238E27FC236}">
                <a16:creationId xmlns:a16="http://schemas.microsoft.com/office/drawing/2014/main" id="{762D66EC-AF4C-B3DC-3353-322C792B119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7414480"/>
              </p:ext>
            </p:extLst>
          </p:nvPr>
        </p:nvGraphicFramePr>
        <p:xfrm>
          <a:off x="4263765" y="1907531"/>
          <a:ext cx="4550132" cy="252325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1" name="Rectangle 1">
            <a:extLst>
              <a:ext uri="{FF2B5EF4-FFF2-40B4-BE49-F238E27FC236}">
                <a16:creationId xmlns:a16="http://schemas.microsoft.com/office/drawing/2014/main" id="{3BBC109A-2D56-09FE-19D8-55A4A4AC59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4775" y="1463720"/>
            <a:ext cx="2904962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" panose="020B0604020202020204" pitchFamily="34" charset="0"/>
                <a:cs typeface="Arial" panose="020B0604020202020204" pitchFamily="34" charset="0"/>
              </a:rPr>
              <a:t>Voltagem das amostras de calibração</a:t>
            </a:r>
            <a:endParaRPr kumimoji="0" lang="pt-BR" altLang="pt-BR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5B650885-B6B7-177E-45B8-BE902C12FB44}"/>
              </a:ext>
            </a:extLst>
          </p:cNvPr>
          <p:cNvSpPr txBox="1"/>
          <p:nvPr/>
        </p:nvSpPr>
        <p:spPr>
          <a:xfrm>
            <a:off x="3347864" y="1375170"/>
            <a:ext cx="5633580" cy="4224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350" indent="457200" algn="ctr">
              <a:lnSpc>
                <a:spcPct val="179000"/>
              </a:lnSpc>
              <a:spcBef>
                <a:spcPts val="1200"/>
              </a:spcBef>
              <a:spcAft>
                <a:spcPts val="15"/>
              </a:spcAft>
            </a:pPr>
            <a:r>
              <a:rPr lang="pt-BR" dirty="0">
                <a:effectLst/>
                <a:latin typeface="+mn-lt"/>
                <a:ea typeface="Arial" panose="020B0604020202020204" pitchFamily="34" charset="0"/>
              </a:rPr>
              <a:t>Gráfico</a:t>
            </a:r>
            <a:r>
              <a:rPr lang="pt-BR" b="1" dirty="0">
                <a:effectLst/>
                <a:latin typeface="+mn-lt"/>
                <a:ea typeface="Arial" panose="020B0604020202020204" pitchFamily="34" charset="0"/>
              </a:rPr>
              <a:t> </a:t>
            </a:r>
            <a:r>
              <a:rPr lang="pt-BR" dirty="0">
                <a:effectLst/>
                <a:latin typeface="+mn-lt"/>
                <a:ea typeface="Arial" panose="020B0604020202020204" pitchFamily="34" charset="0"/>
              </a:rPr>
              <a:t>de calibragem</a:t>
            </a:r>
          </a:p>
        </p:txBody>
      </p:sp>
      <p:sp>
        <p:nvSpPr>
          <p:cNvPr id="13" name="Google Shape;69;p15">
            <a:extLst>
              <a:ext uri="{FF2B5EF4-FFF2-40B4-BE49-F238E27FC236}">
                <a16:creationId xmlns:a16="http://schemas.microsoft.com/office/drawing/2014/main" id="{ACE90E8A-1055-1861-B9B9-6329F20A6ACE}"/>
              </a:ext>
            </a:extLst>
          </p:cNvPr>
          <p:cNvSpPr txBox="1"/>
          <p:nvPr/>
        </p:nvSpPr>
        <p:spPr>
          <a:xfrm>
            <a:off x="4787772" y="4528711"/>
            <a:ext cx="3733082" cy="4224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just">
              <a:spcBef>
                <a:spcPts val="349"/>
              </a:spcBef>
            </a:pPr>
            <a:r>
              <a:rPr lang="pt-BR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Fonte: Elaborado pelo autor (2022).</a:t>
            </a:r>
          </a:p>
          <a:p>
            <a:pPr marL="0" marR="0" lvl="0" indent="0" algn="just" rtl="0">
              <a:spcBef>
                <a:spcPts val="349"/>
              </a:spcBef>
              <a:spcAft>
                <a:spcPts val="0"/>
              </a:spcAft>
              <a:buNone/>
            </a:pPr>
            <a:endParaRPr lang="pt-BR" sz="12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69;p15">
            <a:extLst>
              <a:ext uri="{FF2B5EF4-FFF2-40B4-BE49-F238E27FC236}">
                <a16:creationId xmlns:a16="http://schemas.microsoft.com/office/drawing/2014/main" id="{C798B3CE-B0E7-7E7F-A006-897E1951D364}"/>
              </a:ext>
            </a:extLst>
          </p:cNvPr>
          <p:cNvSpPr txBox="1"/>
          <p:nvPr/>
        </p:nvSpPr>
        <p:spPr>
          <a:xfrm>
            <a:off x="847056" y="3267084"/>
            <a:ext cx="3052681" cy="4224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just">
              <a:spcBef>
                <a:spcPts val="349"/>
              </a:spcBef>
            </a:pPr>
            <a:r>
              <a:rPr lang="pt-BR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Fonte: Elaborado pelo autor (2022).</a:t>
            </a:r>
          </a:p>
          <a:p>
            <a:pPr marL="0" marR="0" lvl="0" indent="0" algn="just" rtl="0">
              <a:spcBef>
                <a:spcPts val="349"/>
              </a:spcBef>
              <a:spcAft>
                <a:spcPts val="0"/>
              </a:spcAft>
              <a:buNone/>
            </a:pPr>
            <a:endParaRPr lang="pt-BR" sz="12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641451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/>
          <p:nvPr/>
        </p:nvSpPr>
        <p:spPr>
          <a:xfrm>
            <a:off x="1619280" y="479520"/>
            <a:ext cx="7067520" cy="9396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b="1" i="0" u="none" strike="noStrike" cap="none" dirty="0">
                <a:solidFill>
                  <a:srgbClr val="F79646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Sensor de turbidez ST100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 dirty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Metodologia</a:t>
            </a:r>
            <a:endParaRPr sz="2000" b="0" i="0" u="none" strike="noStrike" cap="none" dirty="0">
              <a:solidFill>
                <a:srgbClr val="000000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A379A268-2C5E-4E52-A860-967CE511C726}"/>
              </a:ext>
            </a:extLst>
          </p:cNvPr>
          <p:cNvSpPr txBox="1"/>
          <p:nvPr/>
        </p:nvSpPr>
        <p:spPr>
          <a:xfrm>
            <a:off x="6160104" y="4511679"/>
            <a:ext cx="2109873" cy="4224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6350" algn="ctr">
              <a:lnSpc>
                <a:spcPct val="179000"/>
              </a:lnSpc>
              <a:spcBef>
                <a:spcPts val="1200"/>
              </a:spcBef>
              <a:spcAft>
                <a:spcPts val="15"/>
              </a:spcAft>
            </a:pPr>
            <a:r>
              <a:rPr lang="pt-BR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Fonte: </a:t>
            </a:r>
            <a:r>
              <a:rPr lang="pt-BR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Usinainfo</a:t>
            </a:r>
            <a:r>
              <a:rPr lang="pt-BR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(2022).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E19432F-FA54-44E4-BF49-40562C739CB2}"/>
              </a:ext>
            </a:extLst>
          </p:cNvPr>
          <p:cNvSpPr txBox="1"/>
          <p:nvPr/>
        </p:nvSpPr>
        <p:spPr>
          <a:xfrm>
            <a:off x="4321080" y="286528"/>
            <a:ext cx="457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0">
              <a:spcBef>
                <a:spcPts val="0"/>
              </a:spcBef>
              <a:spcAft>
                <a:spcPts val="0"/>
              </a:spcAft>
            </a:pPr>
            <a:r>
              <a:rPr lang="pt-BR" sz="1600" b="1" i="0" u="none" strike="noStrike" dirty="0">
                <a:solidFill>
                  <a:srgbClr val="F79646"/>
                </a:solidFill>
                <a:effectLst/>
                <a:latin typeface="Arial" panose="020B0604020202020204" pitchFamily="34" charset="0"/>
              </a:rPr>
              <a:t>17</a:t>
            </a:r>
            <a:endParaRPr lang="pt-BR" b="0" dirty="0">
              <a:effectLst/>
            </a:endParaRPr>
          </a:p>
        </p:txBody>
      </p:sp>
      <p:pic>
        <p:nvPicPr>
          <p:cNvPr id="6" name="image12.png">
            <a:extLst>
              <a:ext uri="{FF2B5EF4-FFF2-40B4-BE49-F238E27FC236}">
                <a16:creationId xmlns:a16="http://schemas.microsoft.com/office/drawing/2014/main" id="{56354193-7F91-CC9B-9B37-082BB349763C}"/>
              </a:ext>
            </a:extLst>
          </p:cNvPr>
          <p:cNvPicPr/>
          <p:nvPr/>
        </p:nvPicPr>
        <p:blipFill>
          <a:blip r:embed="rId4"/>
          <a:srcRect/>
          <a:stretch>
            <a:fillRect/>
          </a:stretch>
        </p:blipFill>
        <p:spPr>
          <a:xfrm>
            <a:off x="2246488" y="1263600"/>
            <a:ext cx="4968552" cy="3403600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21153485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69;p15">
            <a:extLst>
              <a:ext uri="{FF2B5EF4-FFF2-40B4-BE49-F238E27FC236}">
                <a16:creationId xmlns:a16="http://schemas.microsoft.com/office/drawing/2014/main" id="{63939F03-FB2D-4FE3-9AB0-DE62137740EA}"/>
              </a:ext>
            </a:extLst>
          </p:cNvPr>
          <p:cNvSpPr txBox="1"/>
          <p:nvPr/>
        </p:nvSpPr>
        <p:spPr>
          <a:xfrm>
            <a:off x="944992" y="1612110"/>
            <a:ext cx="8199007" cy="24293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l" rtl="0">
              <a:spcBef>
                <a:spcPts val="0"/>
              </a:spcBef>
              <a:spcAft>
                <a:spcPts val="0"/>
              </a:spcAft>
            </a:pPr>
            <a:endParaRPr lang="pt-BR" sz="20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pt-BR" sz="2000" cap="none" dirty="0">
              <a:latin typeface="Arial" panose="020B0604020202020204" pitchFamily="34" charset="0"/>
              <a:ea typeface="Calibri"/>
              <a:cs typeface="Calibri"/>
              <a:sym typeface="Calibri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pt-BR" sz="2000" cap="none" dirty="0">
                <a:latin typeface="Arial" panose="020B0604020202020204" pitchFamily="34" charset="0"/>
                <a:ea typeface="Calibri"/>
                <a:cs typeface="Calibri"/>
                <a:sym typeface="Calibri"/>
              </a:rPr>
              <a:t>Utiliz</a:t>
            </a:r>
            <a:r>
              <a:rPr lang="pt-BR" sz="2000" dirty="0">
                <a:latin typeface="Arial" panose="020B0604020202020204" pitchFamily="34" charset="0"/>
                <a:ea typeface="Calibri"/>
                <a:cs typeface="Calibri"/>
                <a:sym typeface="Calibri"/>
              </a:rPr>
              <a:t>a-se as amostras para tabelar os resultados;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pt-BR" sz="2000" cap="none" dirty="0">
              <a:latin typeface="Arial" panose="020B0604020202020204" pitchFamily="34" charset="0"/>
              <a:ea typeface="Calibri"/>
              <a:cs typeface="Calibri"/>
              <a:sym typeface="Calibri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pt-BR" sz="2000" dirty="0">
                <a:latin typeface="Arial" panose="020B0604020202020204" pitchFamily="34" charset="0"/>
                <a:ea typeface="Calibri"/>
                <a:cs typeface="Calibri"/>
                <a:sym typeface="Calibri"/>
              </a:rPr>
              <a:t>Elaboração do gráfico de calibragem;</a:t>
            </a:r>
            <a:endParaRPr lang="pt-BR" sz="2000" cap="none" dirty="0">
              <a:latin typeface="Arial" panose="020B0604020202020204" pitchFamily="34" charset="0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endParaRPr lang="pt-BR" sz="18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349"/>
              </a:spcBef>
              <a:spcAft>
                <a:spcPts val="0"/>
              </a:spcAft>
              <a:buNone/>
            </a:pPr>
            <a:endParaRPr lang="pt-BR" sz="18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71;p15">
            <a:extLst>
              <a:ext uri="{FF2B5EF4-FFF2-40B4-BE49-F238E27FC236}">
                <a16:creationId xmlns:a16="http://schemas.microsoft.com/office/drawing/2014/main" id="{8D0CFA54-E69A-4701-BA13-E69C7F4066E6}"/>
              </a:ext>
            </a:extLst>
          </p:cNvPr>
          <p:cNvSpPr/>
          <p:nvPr/>
        </p:nvSpPr>
        <p:spPr>
          <a:xfrm>
            <a:off x="1619280" y="479520"/>
            <a:ext cx="7067520" cy="9396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b="1" i="0" u="none" strike="noStrike" cap="none" dirty="0">
                <a:solidFill>
                  <a:srgbClr val="F79646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Calibraç</a:t>
            </a:r>
            <a:r>
              <a:rPr lang="pt-BR" sz="2800" b="1" dirty="0">
                <a:solidFill>
                  <a:srgbClr val="F79646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ão do sensor de turbidez</a:t>
            </a:r>
            <a:endParaRPr lang="pt-BR" sz="2800" b="1" i="0" u="none" strike="noStrike" cap="none" dirty="0">
              <a:solidFill>
                <a:srgbClr val="F79646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pt-BR" sz="2000" b="1" dirty="0">
                <a:solidFill>
                  <a:srgbClr val="7F7F7F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Metodologia</a:t>
            </a:r>
            <a:endParaRPr kumimoji="0" lang="pt-BR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sz="2800" b="1" i="0" u="none" strike="noStrike" cap="none" dirty="0">
              <a:solidFill>
                <a:srgbClr val="F7964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FD807763-C600-4BB3-8458-86C88FB8509B}"/>
              </a:ext>
            </a:extLst>
          </p:cNvPr>
          <p:cNvSpPr txBox="1"/>
          <p:nvPr/>
        </p:nvSpPr>
        <p:spPr>
          <a:xfrm>
            <a:off x="4321080" y="286528"/>
            <a:ext cx="457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0">
              <a:spcBef>
                <a:spcPts val="0"/>
              </a:spcBef>
              <a:spcAft>
                <a:spcPts val="0"/>
              </a:spcAft>
            </a:pPr>
            <a:r>
              <a:rPr lang="pt-BR" sz="1600" b="1" dirty="0">
                <a:solidFill>
                  <a:srgbClr val="F79646"/>
                </a:solidFill>
                <a:latin typeface="Arial" panose="020B0604020202020204" pitchFamily="34" charset="0"/>
              </a:rPr>
              <a:t>18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202859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/>
        </p:nvSpPr>
        <p:spPr>
          <a:xfrm>
            <a:off x="1190301" y="1551476"/>
            <a:ext cx="7067520" cy="782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just"/>
            <a:r>
              <a:rPr lang="pt-BR" sz="2000" b="1" i="0" u="none" strike="noStrike" cap="none" dirty="0">
                <a:solidFill>
                  <a:schemeClr val="accent6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Autores</a:t>
            </a:r>
            <a:r>
              <a:rPr lang="pt-BR" sz="2000" b="1" dirty="0">
                <a:solidFill>
                  <a:schemeClr val="accent6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: </a:t>
            </a:r>
            <a:r>
              <a:rPr lang="pt-BR" sz="2000" dirty="0"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Christyan Paniago Nantes;</a:t>
            </a:r>
            <a:endParaRPr lang="pt-BR" sz="2000" b="0" i="0" u="none" strike="noStrike" cap="none" dirty="0">
              <a:solidFill>
                <a:srgbClr val="000000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  <p:sp>
        <p:nvSpPr>
          <p:cNvPr id="71" name="Google Shape;71;p15"/>
          <p:cNvSpPr/>
          <p:nvPr/>
        </p:nvSpPr>
        <p:spPr>
          <a:xfrm>
            <a:off x="1619280" y="479520"/>
            <a:ext cx="7067520" cy="9396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b="1" i="0" u="none" strike="noStrike" cap="none" dirty="0">
                <a:solidFill>
                  <a:srgbClr val="F79646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Autor</a:t>
            </a:r>
            <a:r>
              <a:rPr lang="pt-BR" sz="2800" b="1" dirty="0">
                <a:solidFill>
                  <a:srgbClr val="F79646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 e</a:t>
            </a:r>
            <a:r>
              <a:rPr lang="pt-BR" sz="2800" b="1" i="0" u="none" strike="noStrike" cap="none" dirty="0">
                <a:solidFill>
                  <a:srgbClr val="F79646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 Orientador</a:t>
            </a:r>
            <a:endParaRPr sz="2000" b="0" i="0" u="none" strike="noStrike" cap="none" dirty="0">
              <a:solidFill>
                <a:srgbClr val="000000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  <p:sp>
        <p:nvSpPr>
          <p:cNvPr id="4" name="Google Shape;69;p15">
            <a:extLst>
              <a:ext uri="{FF2B5EF4-FFF2-40B4-BE49-F238E27FC236}">
                <a16:creationId xmlns:a16="http://schemas.microsoft.com/office/drawing/2014/main" id="{B5247B10-7419-4502-A698-E11379E047AA}"/>
              </a:ext>
            </a:extLst>
          </p:cNvPr>
          <p:cNvSpPr txBox="1"/>
          <p:nvPr/>
        </p:nvSpPr>
        <p:spPr>
          <a:xfrm>
            <a:off x="1190301" y="2339444"/>
            <a:ext cx="7067520" cy="4714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l" rtl="0">
              <a:spcBef>
                <a:spcPts val="0"/>
              </a:spcBef>
              <a:spcAft>
                <a:spcPts val="0"/>
              </a:spcAft>
            </a:pPr>
            <a:r>
              <a:rPr lang="pt-BR" sz="2000" b="1" i="0" u="none" strike="noStrike" cap="none" dirty="0">
                <a:solidFill>
                  <a:schemeClr val="accent6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Orientador: </a:t>
            </a:r>
            <a:r>
              <a:rPr lang="pt-BR" sz="2000" b="0" i="0" u="none" strike="noStrike" cap="none" dirty="0">
                <a:solidFill>
                  <a:srgbClr val="000000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Dr. Márcio Teixeira Oliveira;</a:t>
            </a:r>
            <a:endParaRPr sz="1800" b="0" i="0" u="none" strike="noStrike" cap="none" dirty="0">
              <a:solidFill>
                <a:srgbClr val="000000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  <p:sp>
        <p:nvSpPr>
          <p:cNvPr id="5" name="Google Shape;69;p15">
            <a:extLst>
              <a:ext uri="{FF2B5EF4-FFF2-40B4-BE49-F238E27FC236}">
                <a16:creationId xmlns:a16="http://schemas.microsoft.com/office/drawing/2014/main" id="{032928F8-930C-4630-9740-E2949E8A64C4}"/>
              </a:ext>
            </a:extLst>
          </p:cNvPr>
          <p:cNvSpPr txBox="1"/>
          <p:nvPr/>
        </p:nvSpPr>
        <p:spPr>
          <a:xfrm>
            <a:off x="908080" y="2881091"/>
            <a:ext cx="7067520" cy="4714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l" rtl="0">
              <a:spcBef>
                <a:spcPts val="349"/>
              </a:spcBef>
              <a:spcAft>
                <a:spcPts val="0"/>
              </a:spcAft>
            </a:pPr>
            <a:endParaRPr sz="2000" b="0" i="0" u="none" strike="noStrike" cap="none" dirty="0">
              <a:solidFill>
                <a:srgbClr val="000000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E45573CF-E64C-4A01-9404-3BDB39ADBC1C}"/>
              </a:ext>
            </a:extLst>
          </p:cNvPr>
          <p:cNvSpPr txBox="1"/>
          <p:nvPr/>
        </p:nvSpPr>
        <p:spPr>
          <a:xfrm>
            <a:off x="4321080" y="286528"/>
            <a:ext cx="457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0">
              <a:spcBef>
                <a:spcPts val="0"/>
              </a:spcBef>
              <a:spcAft>
                <a:spcPts val="0"/>
              </a:spcAft>
            </a:pPr>
            <a:r>
              <a:rPr lang="pt-BR" sz="1600" b="1" i="0" u="none" strike="noStrike" dirty="0">
                <a:solidFill>
                  <a:srgbClr val="F79646"/>
                </a:solidFill>
                <a:effectLst/>
                <a:latin typeface="Arial" panose="020B0604020202020204" pitchFamily="34" charset="0"/>
              </a:rPr>
              <a:t>02</a:t>
            </a:r>
            <a:endParaRPr lang="pt-BR" b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299600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69;p15">
            <a:extLst>
              <a:ext uri="{FF2B5EF4-FFF2-40B4-BE49-F238E27FC236}">
                <a16:creationId xmlns:a16="http://schemas.microsoft.com/office/drawing/2014/main" id="{63939F03-FB2D-4FE3-9AB0-DE62137740EA}"/>
              </a:ext>
            </a:extLst>
          </p:cNvPr>
          <p:cNvSpPr txBox="1"/>
          <p:nvPr/>
        </p:nvSpPr>
        <p:spPr>
          <a:xfrm>
            <a:off x="944992" y="1612110"/>
            <a:ext cx="8199007" cy="24293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l" rtl="0">
              <a:spcBef>
                <a:spcPts val="0"/>
              </a:spcBef>
              <a:spcAft>
                <a:spcPts val="0"/>
              </a:spcAft>
            </a:pPr>
            <a:endParaRPr lang="pt-BR" sz="20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pt-BR" sz="2000" cap="none" dirty="0">
              <a:latin typeface="Arial" panose="020B0604020202020204" pitchFamily="34" charset="0"/>
              <a:ea typeface="Calibri"/>
              <a:cs typeface="Calibri"/>
              <a:sym typeface="Calibri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pt-BR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De acordo com Dias </a:t>
            </a:r>
            <a:r>
              <a:rPr lang="pt-BR" sz="1800" i="1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et al.</a:t>
            </a:r>
            <a:r>
              <a:rPr lang="pt-BR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(2019):</a:t>
            </a:r>
          </a:p>
          <a:p>
            <a:pPr lvl="3" algn="just"/>
            <a:r>
              <a:rPr lang="pt-BR" sz="10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	</a:t>
            </a:r>
          </a:p>
          <a:p>
            <a:pPr lvl="3" algn="just"/>
            <a:r>
              <a:rPr lang="pt-BR" sz="1000" dirty="0">
                <a:latin typeface="Arial" panose="020B0604020202020204" pitchFamily="34" charset="0"/>
                <a:ea typeface="Arial" panose="020B0604020202020204" pitchFamily="34" charset="0"/>
              </a:rPr>
              <a:t>	</a:t>
            </a:r>
            <a:r>
              <a:rPr lang="pt-BR" sz="10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Para converter os sinais elétricos emitidos pelo sensor em dados que 				representem medidas de turbidez, é necessária a calibração do equipamento 				com a ajuda de dispositivos comerciais laboratoriais que dispõem de uma 				alta resolução e baixos erros. Dessa forma, é possível armazenar 				internamente equações que realizem de forma automática a conversão da 				resposta da leitura do sensor em dados de NTU. (DIAS et al., 2019, n.p.)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pt-BR" sz="18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349"/>
              </a:spcBef>
              <a:spcAft>
                <a:spcPts val="0"/>
              </a:spcAft>
              <a:buNone/>
            </a:pPr>
            <a:endParaRPr lang="pt-BR" sz="18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71;p15">
            <a:extLst>
              <a:ext uri="{FF2B5EF4-FFF2-40B4-BE49-F238E27FC236}">
                <a16:creationId xmlns:a16="http://schemas.microsoft.com/office/drawing/2014/main" id="{8D0CFA54-E69A-4701-BA13-E69C7F4066E6}"/>
              </a:ext>
            </a:extLst>
          </p:cNvPr>
          <p:cNvSpPr/>
          <p:nvPr/>
        </p:nvSpPr>
        <p:spPr>
          <a:xfrm>
            <a:off x="1619280" y="479520"/>
            <a:ext cx="7067520" cy="9396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b="1" i="0" u="none" strike="noStrike" cap="none" dirty="0">
                <a:solidFill>
                  <a:srgbClr val="F79646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Calibraç</a:t>
            </a:r>
            <a:r>
              <a:rPr lang="pt-BR" sz="2800" b="1" dirty="0">
                <a:solidFill>
                  <a:srgbClr val="F79646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ão do sensor de turbidez</a:t>
            </a:r>
            <a:endParaRPr lang="pt-BR" sz="2800" b="1" i="0" u="none" strike="noStrike" cap="none" dirty="0">
              <a:solidFill>
                <a:srgbClr val="F79646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pt-BR" sz="2000" b="1" dirty="0">
                <a:solidFill>
                  <a:srgbClr val="7F7F7F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Metodologia</a:t>
            </a:r>
            <a:endParaRPr kumimoji="0" lang="pt-BR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sz="2800" b="1" i="0" u="none" strike="noStrike" cap="none" dirty="0">
              <a:solidFill>
                <a:srgbClr val="F7964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FD807763-C600-4BB3-8458-86C88FB8509B}"/>
              </a:ext>
            </a:extLst>
          </p:cNvPr>
          <p:cNvSpPr txBox="1"/>
          <p:nvPr/>
        </p:nvSpPr>
        <p:spPr>
          <a:xfrm>
            <a:off x="4321080" y="286528"/>
            <a:ext cx="457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0">
              <a:spcBef>
                <a:spcPts val="0"/>
              </a:spcBef>
              <a:spcAft>
                <a:spcPts val="0"/>
              </a:spcAft>
            </a:pPr>
            <a:r>
              <a:rPr lang="pt-BR" sz="1600" b="1" dirty="0">
                <a:solidFill>
                  <a:srgbClr val="F79646"/>
                </a:solidFill>
                <a:latin typeface="Arial" panose="020B0604020202020204" pitchFamily="34" charset="0"/>
              </a:rPr>
              <a:t>19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871575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69;p15">
            <a:extLst>
              <a:ext uri="{FF2B5EF4-FFF2-40B4-BE49-F238E27FC236}">
                <a16:creationId xmlns:a16="http://schemas.microsoft.com/office/drawing/2014/main" id="{63939F03-FB2D-4FE3-9AB0-DE62137740EA}"/>
              </a:ext>
            </a:extLst>
          </p:cNvPr>
          <p:cNvSpPr txBox="1"/>
          <p:nvPr/>
        </p:nvSpPr>
        <p:spPr>
          <a:xfrm>
            <a:off x="944992" y="1612110"/>
            <a:ext cx="8199007" cy="24293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l" rtl="0">
              <a:spcBef>
                <a:spcPts val="0"/>
              </a:spcBef>
              <a:spcAft>
                <a:spcPts val="0"/>
              </a:spcAft>
            </a:pPr>
            <a:endParaRPr lang="pt-BR" sz="20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pt-BR" sz="2000" cap="none" dirty="0">
              <a:latin typeface="Arial" panose="020B0604020202020204" pitchFamily="34" charset="0"/>
              <a:ea typeface="Calibri"/>
              <a:cs typeface="Calibri"/>
              <a:sym typeface="Calibri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pt-BR" sz="2000" cap="none" dirty="0">
                <a:latin typeface="Arial" panose="020B0604020202020204" pitchFamily="34" charset="0"/>
                <a:ea typeface="Calibri"/>
                <a:cs typeface="Calibri"/>
                <a:sym typeface="Calibri"/>
              </a:rPr>
              <a:t>Definir o espectro de voltagem do sensor;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pt-BR" sz="2000" dirty="0">
              <a:latin typeface="Arial" panose="020B0604020202020204" pitchFamily="34" charset="0"/>
              <a:ea typeface="Calibri"/>
              <a:cs typeface="Calibri"/>
              <a:sym typeface="Calibri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pt-BR" sz="2000" dirty="0">
                <a:latin typeface="Arial" panose="020B0604020202020204" pitchFamily="34" charset="0"/>
                <a:ea typeface="Calibri"/>
                <a:cs typeface="Calibri"/>
                <a:sym typeface="Calibri"/>
              </a:rPr>
              <a:t>Divisão do valor em partes iguais;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pt-BR" sz="2000" cap="none" dirty="0">
              <a:latin typeface="Arial" panose="020B0604020202020204" pitchFamily="34" charset="0"/>
              <a:ea typeface="Calibri"/>
              <a:cs typeface="Calibri"/>
              <a:sym typeface="Calibri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pt-BR" sz="2000" dirty="0">
                <a:latin typeface="Arial" panose="020B0604020202020204" pitchFamily="34" charset="0"/>
                <a:ea typeface="Calibri"/>
                <a:cs typeface="Calibri"/>
                <a:sym typeface="Calibri"/>
              </a:rPr>
              <a:t>Elaboração do gráfico de calibragem;</a:t>
            </a:r>
            <a:endParaRPr lang="pt-BR" sz="2000" cap="none" dirty="0">
              <a:latin typeface="Arial" panose="020B0604020202020204" pitchFamily="34" charset="0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endParaRPr lang="pt-BR" sz="18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349"/>
              </a:spcBef>
              <a:spcAft>
                <a:spcPts val="0"/>
              </a:spcAft>
              <a:buNone/>
            </a:pPr>
            <a:endParaRPr lang="pt-BR" sz="18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71;p15">
            <a:extLst>
              <a:ext uri="{FF2B5EF4-FFF2-40B4-BE49-F238E27FC236}">
                <a16:creationId xmlns:a16="http://schemas.microsoft.com/office/drawing/2014/main" id="{8D0CFA54-E69A-4701-BA13-E69C7F4066E6}"/>
              </a:ext>
            </a:extLst>
          </p:cNvPr>
          <p:cNvSpPr/>
          <p:nvPr/>
        </p:nvSpPr>
        <p:spPr>
          <a:xfrm>
            <a:off x="1619280" y="479520"/>
            <a:ext cx="7067520" cy="9396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b="1" i="0" u="none" strike="noStrike" cap="none" dirty="0">
                <a:solidFill>
                  <a:srgbClr val="F79646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Calibraç</a:t>
            </a:r>
            <a:r>
              <a:rPr lang="pt-BR" sz="2800" b="1" dirty="0">
                <a:solidFill>
                  <a:srgbClr val="F79646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ão do sensor de turbidez</a:t>
            </a:r>
            <a:endParaRPr lang="pt-BR" sz="2800" b="1" i="0" u="none" strike="noStrike" cap="none" dirty="0">
              <a:solidFill>
                <a:srgbClr val="F79646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pt-BR" sz="2000" b="1" dirty="0">
                <a:solidFill>
                  <a:srgbClr val="7F7F7F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Metodologia</a:t>
            </a:r>
            <a:endParaRPr kumimoji="0" lang="pt-BR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sz="2800" b="1" i="0" u="none" strike="noStrike" cap="none" dirty="0">
              <a:solidFill>
                <a:srgbClr val="F7964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FD807763-C600-4BB3-8458-86C88FB8509B}"/>
              </a:ext>
            </a:extLst>
          </p:cNvPr>
          <p:cNvSpPr txBox="1"/>
          <p:nvPr/>
        </p:nvSpPr>
        <p:spPr>
          <a:xfrm>
            <a:off x="4321080" y="286528"/>
            <a:ext cx="457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0">
              <a:spcBef>
                <a:spcPts val="0"/>
              </a:spcBef>
              <a:spcAft>
                <a:spcPts val="0"/>
              </a:spcAft>
            </a:pPr>
            <a:r>
              <a:rPr lang="pt-BR" sz="1600" b="1" dirty="0">
                <a:solidFill>
                  <a:srgbClr val="F79646"/>
                </a:solidFill>
                <a:latin typeface="Arial" panose="020B0604020202020204" pitchFamily="34" charset="0"/>
              </a:rPr>
              <a:t>20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73214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71;p15">
            <a:extLst>
              <a:ext uri="{FF2B5EF4-FFF2-40B4-BE49-F238E27FC236}">
                <a16:creationId xmlns:a16="http://schemas.microsoft.com/office/drawing/2014/main" id="{8D0CFA54-E69A-4701-BA13-E69C7F4066E6}"/>
              </a:ext>
            </a:extLst>
          </p:cNvPr>
          <p:cNvSpPr/>
          <p:nvPr/>
        </p:nvSpPr>
        <p:spPr>
          <a:xfrm>
            <a:off x="1619280" y="479520"/>
            <a:ext cx="7067520" cy="9396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b="1" i="0" u="none" strike="noStrike" cap="none" dirty="0">
                <a:solidFill>
                  <a:srgbClr val="F79646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Calibraç</a:t>
            </a:r>
            <a:r>
              <a:rPr lang="pt-BR" sz="2800" b="1" dirty="0">
                <a:solidFill>
                  <a:srgbClr val="F79646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ão do sensor de turbidez</a:t>
            </a:r>
            <a:endParaRPr lang="pt-BR" sz="2800" b="1" i="0" u="none" strike="noStrike" cap="none" dirty="0">
              <a:solidFill>
                <a:srgbClr val="F79646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pt-BR" sz="2000" b="1" dirty="0">
                <a:solidFill>
                  <a:srgbClr val="7F7F7F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Metodologia</a:t>
            </a:r>
            <a:endParaRPr kumimoji="0" lang="pt-BR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sz="2800" b="1" i="0" u="none" strike="noStrike" cap="none" dirty="0">
              <a:solidFill>
                <a:srgbClr val="F7964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FD807763-C600-4BB3-8458-86C88FB8509B}"/>
              </a:ext>
            </a:extLst>
          </p:cNvPr>
          <p:cNvSpPr txBox="1"/>
          <p:nvPr/>
        </p:nvSpPr>
        <p:spPr>
          <a:xfrm>
            <a:off x="4321080" y="286528"/>
            <a:ext cx="457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0">
              <a:spcBef>
                <a:spcPts val="0"/>
              </a:spcBef>
              <a:spcAft>
                <a:spcPts val="0"/>
              </a:spcAft>
            </a:pPr>
            <a:r>
              <a:rPr lang="pt-BR" sz="1600" b="1" dirty="0">
                <a:solidFill>
                  <a:srgbClr val="F79646"/>
                </a:solidFill>
                <a:latin typeface="Arial" panose="020B0604020202020204" pitchFamily="34" charset="0"/>
              </a:rPr>
              <a:t>21</a:t>
            </a:r>
            <a:endParaRPr lang="pt-BR" dirty="0"/>
          </a:p>
        </p:txBody>
      </p:sp>
      <p:graphicFrame>
        <p:nvGraphicFramePr>
          <p:cNvPr id="11" name="Gráfico 10">
            <a:extLst>
              <a:ext uri="{FF2B5EF4-FFF2-40B4-BE49-F238E27FC236}">
                <a16:creationId xmlns:a16="http://schemas.microsoft.com/office/drawing/2014/main" id="{4532280B-79B4-ADCC-AC2A-60FD4D83D1B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92767707"/>
              </p:ext>
            </p:extLst>
          </p:nvPr>
        </p:nvGraphicFramePr>
        <p:xfrm>
          <a:off x="1084441" y="1612112"/>
          <a:ext cx="7067519" cy="30534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6" name="Google Shape;69;p15">
            <a:extLst>
              <a:ext uri="{FF2B5EF4-FFF2-40B4-BE49-F238E27FC236}">
                <a16:creationId xmlns:a16="http://schemas.microsoft.com/office/drawing/2014/main" id="{A7878636-32F9-5FBA-434E-EA2761FD158E}"/>
              </a:ext>
            </a:extLst>
          </p:cNvPr>
          <p:cNvSpPr txBox="1"/>
          <p:nvPr/>
        </p:nvSpPr>
        <p:spPr>
          <a:xfrm>
            <a:off x="2958970" y="4613809"/>
            <a:ext cx="3001563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just">
              <a:spcBef>
                <a:spcPts val="349"/>
              </a:spcBef>
            </a:pPr>
            <a:r>
              <a:rPr lang="pt-BR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Fonte: Elaborado pelo autor (2022).</a:t>
            </a:r>
          </a:p>
          <a:p>
            <a:pPr marL="0" marR="0" lvl="0" indent="0" algn="just" rtl="0">
              <a:spcBef>
                <a:spcPts val="349"/>
              </a:spcBef>
              <a:spcAft>
                <a:spcPts val="0"/>
              </a:spcAft>
              <a:buNone/>
            </a:pPr>
            <a:endParaRPr lang="pt-BR" sz="12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161816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/>
          <p:nvPr/>
        </p:nvSpPr>
        <p:spPr>
          <a:xfrm>
            <a:off x="1619280" y="479520"/>
            <a:ext cx="7067520" cy="9396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b="1" i="0" u="none" strike="noStrike" cap="none" dirty="0">
                <a:solidFill>
                  <a:srgbClr val="F79646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Raspberry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 dirty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Metodologia</a:t>
            </a:r>
            <a:endParaRPr sz="2000" b="0" i="0" u="none" strike="noStrike" cap="none" dirty="0">
              <a:solidFill>
                <a:srgbClr val="000000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A379A268-2C5E-4E52-A860-967CE511C726}"/>
              </a:ext>
            </a:extLst>
          </p:cNvPr>
          <p:cNvSpPr txBox="1"/>
          <p:nvPr/>
        </p:nvSpPr>
        <p:spPr>
          <a:xfrm>
            <a:off x="6095985" y="4511679"/>
            <a:ext cx="2238113" cy="4224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6350" algn="ctr">
              <a:lnSpc>
                <a:spcPct val="179000"/>
              </a:lnSpc>
              <a:spcBef>
                <a:spcPts val="1200"/>
              </a:spcBef>
              <a:spcAft>
                <a:spcPts val="15"/>
              </a:spcAft>
            </a:pPr>
            <a:r>
              <a:rPr lang="pt-BR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Fonte: </a:t>
            </a:r>
            <a:r>
              <a:rPr lang="pt-BR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Rapberrypi</a:t>
            </a:r>
            <a:r>
              <a:rPr lang="pt-BR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(2022).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E19432F-FA54-44E4-BF49-40562C739CB2}"/>
              </a:ext>
            </a:extLst>
          </p:cNvPr>
          <p:cNvSpPr txBox="1"/>
          <p:nvPr/>
        </p:nvSpPr>
        <p:spPr>
          <a:xfrm>
            <a:off x="4321080" y="286528"/>
            <a:ext cx="457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0">
              <a:spcBef>
                <a:spcPts val="0"/>
              </a:spcBef>
              <a:spcAft>
                <a:spcPts val="0"/>
              </a:spcAft>
            </a:pPr>
            <a:r>
              <a:rPr lang="pt-BR" sz="1600" b="1" i="0" u="none" strike="noStrike" dirty="0">
                <a:solidFill>
                  <a:srgbClr val="F79646"/>
                </a:solidFill>
                <a:effectLst/>
                <a:latin typeface="Arial" panose="020B0604020202020204" pitchFamily="34" charset="0"/>
              </a:rPr>
              <a:t>22</a:t>
            </a:r>
            <a:endParaRPr lang="pt-BR" b="0" dirty="0">
              <a:effectLst/>
            </a:endParaRPr>
          </a:p>
        </p:txBody>
      </p:sp>
      <p:pic>
        <p:nvPicPr>
          <p:cNvPr id="8" name="image1.png">
            <a:extLst>
              <a:ext uri="{FF2B5EF4-FFF2-40B4-BE49-F238E27FC236}">
                <a16:creationId xmlns:a16="http://schemas.microsoft.com/office/drawing/2014/main" id="{3B41F8F7-A520-7CD3-2BAC-D93BF654D314}"/>
              </a:ext>
            </a:extLst>
          </p:cNvPr>
          <p:cNvPicPr/>
          <p:nvPr/>
        </p:nvPicPr>
        <p:blipFill>
          <a:blip r:embed="rId4"/>
          <a:srcRect/>
          <a:stretch>
            <a:fillRect/>
          </a:stretch>
        </p:blipFill>
        <p:spPr>
          <a:xfrm>
            <a:off x="1990263" y="1287219"/>
            <a:ext cx="5138514" cy="3378349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33587860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69;p15">
            <a:extLst>
              <a:ext uri="{FF2B5EF4-FFF2-40B4-BE49-F238E27FC236}">
                <a16:creationId xmlns:a16="http://schemas.microsoft.com/office/drawing/2014/main" id="{63939F03-FB2D-4FE3-9AB0-DE62137740EA}"/>
              </a:ext>
            </a:extLst>
          </p:cNvPr>
          <p:cNvSpPr txBox="1"/>
          <p:nvPr/>
        </p:nvSpPr>
        <p:spPr>
          <a:xfrm>
            <a:off x="1017880" y="2117487"/>
            <a:ext cx="7437008" cy="2632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000" b="0" i="0" u="none" strike="noStrike" dirty="0">
                <a:solidFill>
                  <a:srgbClr val="0D0D0D"/>
                </a:solidFill>
                <a:effectLst/>
                <a:latin typeface="Arial" panose="020B0604020202020204" pitchFamily="34" charset="0"/>
              </a:rPr>
              <a:t>Utilizado o sistema gerenciador de banco de dados </a:t>
            </a:r>
            <a:r>
              <a:rPr lang="pt-BR" sz="2000" b="0" i="0" u="none" strike="noStrike" dirty="0" err="1">
                <a:solidFill>
                  <a:srgbClr val="0D0D0D"/>
                </a:solidFill>
                <a:effectLst/>
                <a:latin typeface="Arial" panose="020B0604020202020204" pitchFamily="34" charset="0"/>
              </a:rPr>
              <a:t>Mysql</a:t>
            </a:r>
            <a:r>
              <a:rPr lang="pt-BR" sz="2000" dirty="0">
                <a:solidFill>
                  <a:srgbClr val="0D0D0D"/>
                </a:solidFill>
                <a:latin typeface="Arial" panose="020B0604020202020204" pitchFamily="34" charset="0"/>
              </a:rPr>
              <a:t>;</a:t>
            </a: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endParaRPr lang="pt-BR" sz="2000" dirty="0">
              <a:solidFill>
                <a:srgbClr val="0D0D0D"/>
              </a:solidFill>
              <a:latin typeface="Arial" panose="020B0604020202020204" pitchFamily="34" charset="0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000" dirty="0">
                <a:solidFill>
                  <a:srgbClr val="0D0D0D"/>
                </a:solidFill>
                <a:latin typeface="Arial" panose="020B0604020202020204" pitchFamily="34" charset="0"/>
              </a:rPr>
              <a:t>Hospedado no serviço AWS, da empresa </a:t>
            </a:r>
            <a:r>
              <a:rPr lang="pt-BR" sz="2000" dirty="0" err="1">
                <a:solidFill>
                  <a:srgbClr val="0D0D0D"/>
                </a:solidFill>
                <a:latin typeface="Arial" panose="020B0604020202020204" pitchFamily="34" charset="0"/>
              </a:rPr>
              <a:t>Amazon</a:t>
            </a:r>
            <a:r>
              <a:rPr lang="pt-BR" sz="2000" dirty="0">
                <a:solidFill>
                  <a:srgbClr val="0D0D0D"/>
                </a:solidFill>
                <a:latin typeface="Arial" panose="020B0604020202020204" pitchFamily="34" charset="0"/>
              </a:rPr>
              <a:t>;</a:t>
            </a:r>
            <a:endParaRPr lang="pt-BR" sz="2000" b="0" i="0" u="none" strike="noStrike" dirty="0">
              <a:solidFill>
                <a:srgbClr val="0D0D0D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Google Shape;71;p15">
            <a:extLst>
              <a:ext uri="{FF2B5EF4-FFF2-40B4-BE49-F238E27FC236}">
                <a16:creationId xmlns:a16="http://schemas.microsoft.com/office/drawing/2014/main" id="{8D0CFA54-E69A-4701-BA13-E69C7F4066E6}"/>
              </a:ext>
            </a:extLst>
          </p:cNvPr>
          <p:cNvSpPr/>
          <p:nvPr/>
        </p:nvSpPr>
        <p:spPr>
          <a:xfrm>
            <a:off x="1619280" y="479520"/>
            <a:ext cx="7067520" cy="9396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b="1" i="0" u="none" strike="noStrike" cap="none" dirty="0">
                <a:solidFill>
                  <a:srgbClr val="F79646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Banco de dados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pt-BR" sz="2000" b="1" dirty="0">
                <a:solidFill>
                  <a:srgbClr val="7F7F7F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Metodologia</a:t>
            </a:r>
            <a:endParaRPr kumimoji="0" lang="pt-BR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sz="2800" b="1" i="0" u="none" strike="noStrike" cap="none" dirty="0">
              <a:solidFill>
                <a:srgbClr val="F7964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2C3004CC-4FCA-49CE-8BE5-DEE399132F04}"/>
              </a:ext>
            </a:extLst>
          </p:cNvPr>
          <p:cNvSpPr txBox="1"/>
          <p:nvPr/>
        </p:nvSpPr>
        <p:spPr>
          <a:xfrm>
            <a:off x="4321080" y="286528"/>
            <a:ext cx="457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0">
              <a:spcBef>
                <a:spcPts val="0"/>
              </a:spcBef>
              <a:spcAft>
                <a:spcPts val="0"/>
              </a:spcAft>
            </a:pPr>
            <a:r>
              <a:rPr lang="pt-BR" sz="1600" b="1" dirty="0">
                <a:solidFill>
                  <a:srgbClr val="F79646"/>
                </a:solidFill>
                <a:latin typeface="Arial" panose="020B0604020202020204" pitchFamily="34" charset="0"/>
              </a:rPr>
              <a:t>23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472783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69;p15">
            <a:extLst>
              <a:ext uri="{FF2B5EF4-FFF2-40B4-BE49-F238E27FC236}">
                <a16:creationId xmlns:a16="http://schemas.microsoft.com/office/drawing/2014/main" id="{63939F03-FB2D-4FE3-9AB0-DE62137740EA}"/>
              </a:ext>
            </a:extLst>
          </p:cNvPr>
          <p:cNvSpPr txBox="1"/>
          <p:nvPr/>
        </p:nvSpPr>
        <p:spPr>
          <a:xfrm>
            <a:off x="982245" y="2033057"/>
            <a:ext cx="7704555" cy="2632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000" dirty="0">
                <a:solidFill>
                  <a:srgbClr val="0D0D0D"/>
                </a:solidFill>
                <a:latin typeface="Arial" panose="020B0604020202020204" pitchFamily="34" charset="0"/>
              </a:rPr>
              <a:t>Criado uma dashboard para visualização e fácil interpretação dos dados;</a:t>
            </a: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000" dirty="0">
                <a:solidFill>
                  <a:srgbClr val="0D0D0D"/>
                </a:solidFill>
                <a:latin typeface="Arial" panose="020B0604020202020204" pitchFamily="34" charset="0"/>
              </a:rPr>
              <a:t>Através do serviço Power Bi, da empresa Microsoft;</a:t>
            </a:r>
            <a:endParaRPr lang="pt-BR" sz="2000" b="0" i="0" u="none" strike="noStrike" dirty="0">
              <a:solidFill>
                <a:srgbClr val="0D0D0D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Google Shape;71;p15">
            <a:extLst>
              <a:ext uri="{FF2B5EF4-FFF2-40B4-BE49-F238E27FC236}">
                <a16:creationId xmlns:a16="http://schemas.microsoft.com/office/drawing/2014/main" id="{8D0CFA54-E69A-4701-BA13-E69C7F4066E6}"/>
              </a:ext>
            </a:extLst>
          </p:cNvPr>
          <p:cNvSpPr/>
          <p:nvPr/>
        </p:nvSpPr>
        <p:spPr>
          <a:xfrm>
            <a:off x="1619280" y="479520"/>
            <a:ext cx="7067520" cy="9396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b="1" i="0" u="none" strike="noStrike" cap="none" dirty="0">
                <a:solidFill>
                  <a:srgbClr val="F79646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Power BI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pt-BR" sz="2000" b="1" dirty="0">
                <a:solidFill>
                  <a:srgbClr val="7F7F7F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Metodologia</a:t>
            </a:r>
            <a:endParaRPr kumimoji="0" lang="pt-BR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sz="2800" b="1" i="0" u="none" strike="noStrike" cap="none" dirty="0">
              <a:solidFill>
                <a:srgbClr val="F7964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2C3004CC-4FCA-49CE-8BE5-DEE399132F04}"/>
              </a:ext>
            </a:extLst>
          </p:cNvPr>
          <p:cNvSpPr txBox="1"/>
          <p:nvPr/>
        </p:nvSpPr>
        <p:spPr>
          <a:xfrm>
            <a:off x="4321080" y="286528"/>
            <a:ext cx="457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0">
              <a:spcBef>
                <a:spcPts val="0"/>
              </a:spcBef>
              <a:spcAft>
                <a:spcPts val="0"/>
              </a:spcAft>
            </a:pPr>
            <a:r>
              <a:rPr lang="pt-BR" sz="1600" b="1" dirty="0">
                <a:solidFill>
                  <a:srgbClr val="F79646"/>
                </a:solidFill>
                <a:latin typeface="Arial" panose="020B0604020202020204" pitchFamily="34" charset="0"/>
              </a:rPr>
              <a:t>24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386842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71;p15">
            <a:extLst>
              <a:ext uri="{FF2B5EF4-FFF2-40B4-BE49-F238E27FC236}">
                <a16:creationId xmlns:a16="http://schemas.microsoft.com/office/drawing/2014/main" id="{8D0CFA54-E69A-4701-BA13-E69C7F4066E6}"/>
              </a:ext>
            </a:extLst>
          </p:cNvPr>
          <p:cNvSpPr/>
          <p:nvPr/>
        </p:nvSpPr>
        <p:spPr>
          <a:xfrm>
            <a:off x="1619280" y="479520"/>
            <a:ext cx="7067520" cy="9396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b="1" i="0" u="none" strike="noStrike" cap="none" dirty="0">
                <a:solidFill>
                  <a:srgbClr val="F79646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Power BI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pt-BR" sz="2000" b="1" dirty="0">
                <a:solidFill>
                  <a:srgbClr val="7F7F7F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Metodologia</a:t>
            </a:r>
            <a:endParaRPr kumimoji="0" lang="pt-BR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sz="2800" b="1" i="0" u="none" strike="noStrike" cap="none" dirty="0">
              <a:solidFill>
                <a:srgbClr val="F7964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2C3004CC-4FCA-49CE-8BE5-DEE399132F04}"/>
              </a:ext>
            </a:extLst>
          </p:cNvPr>
          <p:cNvSpPr txBox="1"/>
          <p:nvPr/>
        </p:nvSpPr>
        <p:spPr>
          <a:xfrm>
            <a:off x="4321080" y="286528"/>
            <a:ext cx="457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0">
              <a:spcBef>
                <a:spcPts val="0"/>
              </a:spcBef>
              <a:spcAft>
                <a:spcPts val="0"/>
              </a:spcAft>
            </a:pPr>
            <a:r>
              <a:rPr lang="pt-BR" sz="1600" b="1" dirty="0">
                <a:solidFill>
                  <a:srgbClr val="F79646"/>
                </a:solidFill>
                <a:latin typeface="Arial" panose="020B0604020202020204" pitchFamily="34" charset="0"/>
              </a:rPr>
              <a:t>25</a:t>
            </a:r>
            <a:endParaRPr lang="pt-BR" dirty="0"/>
          </a:p>
        </p:txBody>
      </p:sp>
      <p:sp>
        <p:nvSpPr>
          <p:cNvPr id="8" name="Google Shape;69;p15">
            <a:extLst>
              <a:ext uri="{FF2B5EF4-FFF2-40B4-BE49-F238E27FC236}">
                <a16:creationId xmlns:a16="http://schemas.microsoft.com/office/drawing/2014/main" id="{983EABD2-7890-0F39-A20E-FC54D847DB76}"/>
              </a:ext>
            </a:extLst>
          </p:cNvPr>
          <p:cNvSpPr txBox="1"/>
          <p:nvPr/>
        </p:nvSpPr>
        <p:spPr>
          <a:xfrm>
            <a:off x="2579416" y="4563217"/>
            <a:ext cx="2995037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just">
              <a:spcBef>
                <a:spcPts val="349"/>
              </a:spcBef>
            </a:pPr>
            <a:r>
              <a:rPr lang="pt-BR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Fonte: Elaborado pelo autor (2022).</a:t>
            </a:r>
          </a:p>
          <a:p>
            <a:pPr marL="0" marR="0" lvl="0" indent="0" algn="just" rtl="0">
              <a:spcBef>
                <a:spcPts val="349"/>
              </a:spcBef>
              <a:spcAft>
                <a:spcPts val="0"/>
              </a:spcAft>
              <a:buNone/>
            </a:pPr>
            <a:endParaRPr lang="pt-BR" sz="12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86163C22-7370-31BD-AC92-99891B5B3F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6393" y="1242726"/>
            <a:ext cx="6089374" cy="3422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2847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69;p15">
            <a:extLst>
              <a:ext uri="{FF2B5EF4-FFF2-40B4-BE49-F238E27FC236}">
                <a16:creationId xmlns:a16="http://schemas.microsoft.com/office/drawing/2014/main" id="{63939F03-FB2D-4FE3-9AB0-DE62137740EA}"/>
              </a:ext>
            </a:extLst>
          </p:cNvPr>
          <p:cNvSpPr txBox="1"/>
          <p:nvPr/>
        </p:nvSpPr>
        <p:spPr>
          <a:xfrm>
            <a:off x="925114" y="2097608"/>
            <a:ext cx="6796928" cy="2632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000" dirty="0">
                <a:solidFill>
                  <a:srgbClr val="0D0D0D"/>
                </a:solidFill>
                <a:latin typeface="Arial" panose="020B0604020202020204" pitchFamily="34" charset="0"/>
              </a:rPr>
              <a:t>Foi criado um projeto de suporte para os sensores;</a:t>
            </a: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endParaRPr lang="pt-BR" sz="2000" dirty="0">
              <a:solidFill>
                <a:srgbClr val="0D0D0D"/>
              </a:solidFill>
              <a:latin typeface="Arial" panose="020B0604020202020204" pitchFamily="34" charset="0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000" dirty="0">
                <a:solidFill>
                  <a:srgbClr val="0D0D0D"/>
                </a:solidFill>
                <a:latin typeface="Arial" panose="020B0604020202020204" pitchFamily="34" charset="0"/>
              </a:rPr>
              <a:t>Através do serviço </a:t>
            </a:r>
            <a:r>
              <a:rPr lang="pt-BR" sz="2000" dirty="0" err="1">
                <a:solidFill>
                  <a:srgbClr val="0D0D0D"/>
                </a:solidFill>
                <a:latin typeface="Arial" panose="020B0604020202020204" pitchFamily="34" charset="0"/>
              </a:rPr>
              <a:t>Tinkercad</a:t>
            </a:r>
            <a:r>
              <a:rPr lang="pt-BR" sz="2000" dirty="0">
                <a:solidFill>
                  <a:srgbClr val="0D0D0D"/>
                </a:solidFill>
                <a:latin typeface="Arial" panose="020B0604020202020204" pitchFamily="34" charset="0"/>
              </a:rPr>
              <a:t>, da empresa Autodesk;</a:t>
            </a:r>
            <a:endParaRPr lang="pt-BR" sz="2000" b="0" i="0" u="none" strike="noStrike" dirty="0">
              <a:solidFill>
                <a:srgbClr val="0D0D0D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Google Shape;71;p15">
            <a:extLst>
              <a:ext uri="{FF2B5EF4-FFF2-40B4-BE49-F238E27FC236}">
                <a16:creationId xmlns:a16="http://schemas.microsoft.com/office/drawing/2014/main" id="{8D0CFA54-E69A-4701-BA13-E69C7F4066E6}"/>
              </a:ext>
            </a:extLst>
          </p:cNvPr>
          <p:cNvSpPr/>
          <p:nvPr/>
        </p:nvSpPr>
        <p:spPr>
          <a:xfrm>
            <a:off x="1619280" y="479520"/>
            <a:ext cx="3264293" cy="9396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b="1" i="0" u="none" strike="noStrike" cap="none" dirty="0">
                <a:solidFill>
                  <a:srgbClr val="F79646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Desenho 3d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pt-BR" sz="2000" b="1" dirty="0">
                <a:solidFill>
                  <a:srgbClr val="7F7F7F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Metodologia</a:t>
            </a:r>
            <a:endParaRPr kumimoji="0" lang="pt-BR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sz="2800" b="1" i="0" u="none" strike="noStrike" cap="none" dirty="0">
              <a:solidFill>
                <a:srgbClr val="F7964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2C3004CC-4FCA-49CE-8BE5-DEE399132F04}"/>
              </a:ext>
            </a:extLst>
          </p:cNvPr>
          <p:cNvSpPr txBox="1"/>
          <p:nvPr/>
        </p:nvSpPr>
        <p:spPr>
          <a:xfrm>
            <a:off x="8405706" y="286528"/>
            <a:ext cx="48737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0">
              <a:spcBef>
                <a:spcPts val="0"/>
              </a:spcBef>
              <a:spcAft>
                <a:spcPts val="0"/>
              </a:spcAft>
            </a:pPr>
            <a:r>
              <a:rPr lang="pt-BR" sz="1600" b="1" dirty="0">
                <a:solidFill>
                  <a:srgbClr val="F79646"/>
                </a:solidFill>
                <a:latin typeface="Arial" panose="020B0604020202020204" pitchFamily="34" charset="0"/>
              </a:rPr>
              <a:t>26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732977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71;p15">
            <a:extLst>
              <a:ext uri="{FF2B5EF4-FFF2-40B4-BE49-F238E27FC236}">
                <a16:creationId xmlns:a16="http://schemas.microsoft.com/office/drawing/2014/main" id="{8D0CFA54-E69A-4701-BA13-E69C7F4066E6}"/>
              </a:ext>
            </a:extLst>
          </p:cNvPr>
          <p:cNvSpPr/>
          <p:nvPr/>
        </p:nvSpPr>
        <p:spPr>
          <a:xfrm>
            <a:off x="1619280" y="479520"/>
            <a:ext cx="7067520" cy="9396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b="1" i="0" u="none" strike="noStrike" cap="none" dirty="0">
                <a:solidFill>
                  <a:srgbClr val="F79646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Desenho 3d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pt-BR" sz="2000" b="1" dirty="0">
                <a:solidFill>
                  <a:srgbClr val="7F7F7F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Metodologia</a:t>
            </a:r>
            <a:endParaRPr kumimoji="0" lang="pt-BR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sz="2800" b="1" i="0" u="none" strike="noStrike" cap="none" dirty="0">
              <a:solidFill>
                <a:srgbClr val="F7964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2C3004CC-4FCA-49CE-8BE5-DEE399132F04}"/>
              </a:ext>
            </a:extLst>
          </p:cNvPr>
          <p:cNvSpPr txBox="1"/>
          <p:nvPr/>
        </p:nvSpPr>
        <p:spPr>
          <a:xfrm>
            <a:off x="4321080" y="286528"/>
            <a:ext cx="457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0">
              <a:spcBef>
                <a:spcPts val="0"/>
              </a:spcBef>
              <a:spcAft>
                <a:spcPts val="0"/>
              </a:spcAft>
            </a:pPr>
            <a:r>
              <a:rPr lang="pt-BR" sz="1600" b="1" dirty="0">
                <a:solidFill>
                  <a:srgbClr val="F79646"/>
                </a:solidFill>
                <a:latin typeface="Arial" panose="020B0604020202020204" pitchFamily="34" charset="0"/>
              </a:rPr>
              <a:t>27</a:t>
            </a:r>
            <a:endParaRPr lang="pt-BR" dirty="0"/>
          </a:p>
        </p:txBody>
      </p:sp>
      <p:sp>
        <p:nvSpPr>
          <p:cNvPr id="7" name="Google Shape;69;p15">
            <a:extLst>
              <a:ext uri="{FF2B5EF4-FFF2-40B4-BE49-F238E27FC236}">
                <a16:creationId xmlns:a16="http://schemas.microsoft.com/office/drawing/2014/main" id="{461A9168-45B1-46C8-9357-9F2ADEF95136}"/>
              </a:ext>
            </a:extLst>
          </p:cNvPr>
          <p:cNvSpPr txBox="1"/>
          <p:nvPr/>
        </p:nvSpPr>
        <p:spPr>
          <a:xfrm>
            <a:off x="180622" y="4306050"/>
            <a:ext cx="8712458" cy="839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349"/>
              </a:spcBef>
              <a:spcAft>
                <a:spcPts val="0"/>
              </a:spcAft>
              <a:buNone/>
            </a:pPr>
            <a:endParaRPr lang="pt-BR" sz="12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7E5DD5C-F52C-1AFD-A473-C4923A9130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3000" y="1302291"/>
            <a:ext cx="5574396" cy="3452109"/>
          </a:xfrm>
          <a:prstGeom prst="rect">
            <a:avLst/>
          </a:prstGeom>
        </p:spPr>
      </p:pic>
      <p:sp>
        <p:nvSpPr>
          <p:cNvPr id="10" name="Google Shape;69;p15">
            <a:extLst>
              <a:ext uri="{FF2B5EF4-FFF2-40B4-BE49-F238E27FC236}">
                <a16:creationId xmlns:a16="http://schemas.microsoft.com/office/drawing/2014/main" id="{BF5B42B2-90AC-9D43-7033-B9995B9BFE94}"/>
              </a:ext>
            </a:extLst>
          </p:cNvPr>
          <p:cNvSpPr txBox="1"/>
          <p:nvPr/>
        </p:nvSpPr>
        <p:spPr>
          <a:xfrm>
            <a:off x="2579416" y="4563217"/>
            <a:ext cx="3049224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just">
              <a:spcBef>
                <a:spcPts val="349"/>
              </a:spcBef>
            </a:pPr>
            <a:r>
              <a:rPr lang="pt-BR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Fonte: Elaborado pelo autor (2022).</a:t>
            </a:r>
          </a:p>
          <a:p>
            <a:pPr marL="0" marR="0" lvl="0" indent="0" algn="just" rtl="0">
              <a:spcBef>
                <a:spcPts val="349"/>
              </a:spcBef>
              <a:spcAft>
                <a:spcPts val="0"/>
              </a:spcAft>
              <a:buNone/>
            </a:pPr>
            <a:endParaRPr lang="pt-BR" sz="12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814060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71;p15">
            <a:extLst>
              <a:ext uri="{FF2B5EF4-FFF2-40B4-BE49-F238E27FC236}">
                <a16:creationId xmlns:a16="http://schemas.microsoft.com/office/drawing/2014/main" id="{6268C554-70DE-45A3-84E5-4768F0496953}"/>
              </a:ext>
            </a:extLst>
          </p:cNvPr>
          <p:cNvSpPr/>
          <p:nvPr/>
        </p:nvSpPr>
        <p:spPr>
          <a:xfrm>
            <a:off x="1619280" y="479521"/>
            <a:ext cx="7067520" cy="85256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b="1" i="0" u="none" strike="noStrike" cap="none" dirty="0">
                <a:solidFill>
                  <a:srgbClr val="F79646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Resultado do sensor temperatura sonda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pt-BR" sz="2000" b="1" dirty="0">
                <a:solidFill>
                  <a:srgbClr val="7F7F7F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Resultados</a:t>
            </a:r>
            <a:endParaRPr lang="pt-BR" sz="2800" b="1" i="0" u="none" strike="noStrike" cap="none" dirty="0">
              <a:solidFill>
                <a:srgbClr val="F79646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sz="2800" b="1" i="0" u="none" strike="noStrike" cap="none" dirty="0">
              <a:solidFill>
                <a:srgbClr val="F7964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EF92AC74-809A-4BA9-B32A-0DAB111347D0}"/>
              </a:ext>
            </a:extLst>
          </p:cNvPr>
          <p:cNvSpPr txBox="1"/>
          <p:nvPr/>
        </p:nvSpPr>
        <p:spPr>
          <a:xfrm>
            <a:off x="4321080" y="286528"/>
            <a:ext cx="457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0">
              <a:spcBef>
                <a:spcPts val="0"/>
              </a:spcBef>
              <a:spcAft>
                <a:spcPts val="0"/>
              </a:spcAft>
            </a:pPr>
            <a:r>
              <a:rPr lang="pt-BR" sz="1600" b="1" dirty="0">
                <a:solidFill>
                  <a:srgbClr val="F79646"/>
                </a:solidFill>
                <a:latin typeface="Arial" panose="020B0604020202020204" pitchFamily="34" charset="0"/>
              </a:rPr>
              <a:t>16</a:t>
            </a:r>
          </a:p>
        </p:txBody>
      </p:sp>
      <p:sp>
        <p:nvSpPr>
          <p:cNvPr id="13" name="Google Shape;69;p15">
            <a:extLst>
              <a:ext uri="{FF2B5EF4-FFF2-40B4-BE49-F238E27FC236}">
                <a16:creationId xmlns:a16="http://schemas.microsoft.com/office/drawing/2014/main" id="{86F4FCBB-9FDE-DB25-BCB5-2D0687E825CC}"/>
              </a:ext>
            </a:extLst>
          </p:cNvPr>
          <p:cNvSpPr txBox="1"/>
          <p:nvPr/>
        </p:nvSpPr>
        <p:spPr>
          <a:xfrm>
            <a:off x="2966278" y="3813000"/>
            <a:ext cx="3034895" cy="406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just">
              <a:spcBef>
                <a:spcPts val="349"/>
              </a:spcBef>
            </a:pPr>
            <a:r>
              <a:rPr lang="pt-BR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Fonte: Elaborado pelo autor (2022).</a:t>
            </a:r>
          </a:p>
          <a:p>
            <a:pPr marL="0" marR="0" lvl="0" indent="0" algn="just" rtl="0">
              <a:spcBef>
                <a:spcPts val="349"/>
              </a:spcBef>
              <a:spcAft>
                <a:spcPts val="0"/>
              </a:spcAft>
              <a:buNone/>
            </a:pPr>
            <a:endParaRPr lang="pt-BR" sz="12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14" name="Tabela 13">
            <a:extLst>
              <a:ext uri="{FF2B5EF4-FFF2-40B4-BE49-F238E27FC236}">
                <a16:creationId xmlns:a16="http://schemas.microsoft.com/office/drawing/2014/main" id="{8F2E267E-C494-7947-2DFE-AFE2502CD6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2878117"/>
              </p:ext>
            </p:extLst>
          </p:nvPr>
        </p:nvGraphicFramePr>
        <p:xfrm>
          <a:off x="1619279" y="1738128"/>
          <a:ext cx="5959689" cy="207487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09368">
                  <a:extLst>
                    <a:ext uri="{9D8B030D-6E8A-4147-A177-3AD203B41FA5}">
                      <a16:colId xmlns:a16="http://schemas.microsoft.com/office/drawing/2014/main" val="379612166"/>
                    </a:ext>
                  </a:extLst>
                </a:gridCol>
                <a:gridCol w="1709368">
                  <a:extLst>
                    <a:ext uri="{9D8B030D-6E8A-4147-A177-3AD203B41FA5}">
                      <a16:colId xmlns:a16="http://schemas.microsoft.com/office/drawing/2014/main" val="3103957353"/>
                    </a:ext>
                  </a:extLst>
                </a:gridCol>
                <a:gridCol w="1501472">
                  <a:extLst>
                    <a:ext uri="{9D8B030D-6E8A-4147-A177-3AD203B41FA5}">
                      <a16:colId xmlns:a16="http://schemas.microsoft.com/office/drawing/2014/main" val="984362645"/>
                    </a:ext>
                  </a:extLst>
                </a:gridCol>
                <a:gridCol w="1039481">
                  <a:extLst>
                    <a:ext uri="{9D8B030D-6E8A-4147-A177-3AD203B41FA5}">
                      <a16:colId xmlns:a16="http://schemas.microsoft.com/office/drawing/2014/main" val="4098774080"/>
                    </a:ext>
                  </a:extLst>
                </a:gridCol>
              </a:tblGrid>
              <a:tr h="518718">
                <a:tc>
                  <a:txBody>
                    <a:bodyPr/>
                    <a:lstStyle/>
                    <a:p>
                      <a:pPr marL="6350" algn="ctr">
                        <a:lnSpc>
                          <a:spcPct val="103000"/>
                        </a:lnSpc>
                        <a:spcAft>
                          <a:spcPts val="15"/>
                        </a:spcAft>
                      </a:pPr>
                      <a:r>
                        <a:rPr lang="pt-BR" sz="1200">
                          <a:effectLst/>
                        </a:rPr>
                        <a:t>Amostra</a:t>
                      </a:r>
                      <a:endParaRPr lang="pt-BR" sz="12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6350" algn="ctr">
                        <a:lnSpc>
                          <a:spcPct val="103000"/>
                        </a:lnSpc>
                        <a:spcAft>
                          <a:spcPts val="15"/>
                        </a:spcAft>
                      </a:pPr>
                      <a:r>
                        <a:rPr lang="pt-BR" sz="1200">
                          <a:effectLst/>
                        </a:rPr>
                        <a:t>Sensor</a:t>
                      </a:r>
                      <a:endParaRPr lang="pt-BR" sz="12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6350" algn="ctr">
                        <a:lnSpc>
                          <a:spcPct val="103000"/>
                        </a:lnSpc>
                        <a:spcAft>
                          <a:spcPts val="15"/>
                        </a:spcAft>
                      </a:pPr>
                      <a:r>
                        <a:rPr lang="pt-BR" sz="1200" dirty="0">
                          <a:effectLst/>
                        </a:rPr>
                        <a:t>Termômetro</a:t>
                      </a:r>
                      <a:endParaRPr lang="pt-BR" sz="12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6350" algn="ctr">
                        <a:lnSpc>
                          <a:spcPct val="103000"/>
                        </a:lnSpc>
                        <a:spcAft>
                          <a:spcPts val="15"/>
                        </a:spcAft>
                      </a:pPr>
                      <a:r>
                        <a:rPr lang="pt-BR" sz="1200">
                          <a:effectLst/>
                        </a:rPr>
                        <a:t>% de erro</a:t>
                      </a:r>
                      <a:endParaRPr lang="pt-BR" sz="12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3249964328"/>
                  </a:ext>
                </a:extLst>
              </a:tr>
              <a:tr h="518718">
                <a:tc>
                  <a:txBody>
                    <a:bodyPr/>
                    <a:lstStyle/>
                    <a:p>
                      <a:pPr marL="6350" algn="l">
                        <a:lnSpc>
                          <a:spcPct val="103000"/>
                        </a:lnSpc>
                        <a:spcAft>
                          <a:spcPts val="15"/>
                        </a:spcAft>
                      </a:pPr>
                      <a:r>
                        <a:rPr lang="pt-BR" sz="1200">
                          <a:effectLst/>
                        </a:rPr>
                        <a:t>Água gelada</a:t>
                      </a:r>
                      <a:endParaRPr lang="pt-BR" sz="12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6350" algn="ctr">
                        <a:lnSpc>
                          <a:spcPct val="103000"/>
                        </a:lnSpc>
                        <a:spcAft>
                          <a:spcPts val="15"/>
                        </a:spcAft>
                      </a:pPr>
                      <a:r>
                        <a:rPr lang="pt-BR" sz="1200">
                          <a:effectLst/>
                        </a:rPr>
                        <a:t>35</a:t>
                      </a:r>
                      <a:endParaRPr lang="pt-BR" sz="12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6350" algn="ctr">
                        <a:lnSpc>
                          <a:spcPct val="103000"/>
                        </a:lnSpc>
                        <a:spcAft>
                          <a:spcPts val="15"/>
                        </a:spcAft>
                      </a:pPr>
                      <a:r>
                        <a:rPr lang="pt-BR" sz="1200">
                          <a:effectLst/>
                        </a:rPr>
                        <a:t>35.5</a:t>
                      </a:r>
                      <a:endParaRPr lang="pt-BR" sz="12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6350" algn="ctr">
                        <a:lnSpc>
                          <a:spcPct val="103000"/>
                        </a:lnSpc>
                        <a:spcAft>
                          <a:spcPts val="15"/>
                        </a:spcAft>
                      </a:pPr>
                      <a:r>
                        <a:rPr lang="pt-BR" sz="1200">
                          <a:effectLst/>
                        </a:rPr>
                        <a:t>1,4%</a:t>
                      </a:r>
                      <a:endParaRPr lang="pt-BR" sz="12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102236713"/>
                  </a:ext>
                </a:extLst>
              </a:tr>
              <a:tr h="518718">
                <a:tc>
                  <a:txBody>
                    <a:bodyPr/>
                    <a:lstStyle/>
                    <a:p>
                      <a:pPr marL="6350" algn="l">
                        <a:lnSpc>
                          <a:spcPct val="103000"/>
                        </a:lnSpc>
                        <a:spcAft>
                          <a:spcPts val="15"/>
                        </a:spcAft>
                      </a:pPr>
                      <a:r>
                        <a:rPr lang="pt-BR" sz="1200">
                          <a:effectLst/>
                        </a:rPr>
                        <a:t>Água quente</a:t>
                      </a:r>
                      <a:endParaRPr lang="pt-BR" sz="12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6350" algn="ctr">
                        <a:lnSpc>
                          <a:spcPct val="103000"/>
                        </a:lnSpc>
                        <a:spcAft>
                          <a:spcPts val="15"/>
                        </a:spcAft>
                      </a:pPr>
                      <a:r>
                        <a:rPr lang="pt-BR" sz="1200">
                          <a:effectLst/>
                        </a:rPr>
                        <a:t>16.62</a:t>
                      </a:r>
                      <a:endParaRPr lang="pt-BR" sz="12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6350" algn="ctr">
                        <a:lnSpc>
                          <a:spcPct val="103000"/>
                        </a:lnSpc>
                        <a:spcAft>
                          <a:spcPts val="15"/>
                        </a:spcAft>
                      </a:pPr>
                      <a:r>
                        <a:rPr lang="pt-BR" sz="1200">
                          <a:effectLst/>
                        </a:rPr>
                        <a:t>16.8</a:t>
                      </a:r>
                      <a:endParaRPr lang="pt-BR" sz="12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6350" algn="ctr">
                        <a:lnSpc>
                          <a:spcPct val="103000"/>
                        </a:lnSpc>
                        <a:spcAft>
                          <a:spcPts val="15"/>
                        </a:spcAft>
                      </a:pPr>
                      <a:r>
                        <a:rPr lang="pt-BR" sz="1200">
                          <a:effectLst/>
                        </a:rPr>
                        <a:t>1,1%</a:t>
                      </a:r>
                      <a:endParaRPr lang="pt-BR" sz="12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933043223"/>
                  </a:ext>
                </a:extLst>
              </a:tr>
              <a:tr h="518718">
                <a:tc>
                  <a:txBody>
                    <a:bodyPr/>
                    <a:lstStyle/>
                    <a:p>
                      <a:pPr marL="6350" algn="l">
                        <a:lnSpc>
                          <a:spcPct val="103000"/>
                        </a:lnSpc>
                        <a:spcAft>
                          <a:spcPts val="15"/>
                        </a:spcAft>
                      </a:pPr>
                      <a:r>
                        <a:rPr lang="pt-BR" sz="1200">
                          <a:effectLst/>
                        </a:rPr>
                        <a:t>Água natural</a:t>
                      </a:r>
                      <a:endParaRPr lang="pt-BR" sz="12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6350" algn="ctr">
                        <a:lnSpc>
                          <a:spcPct val="103000"/>
                        </a:lnSpc>
                        <a:spcAft>
                          <a:spcPts val="15"/>
                        </a:spcAft>
                      </a:pPr>
                      <a:r>
                        <a:rPr lang="pt-BR" sz="1200" dirty="0">
                          <a:effectLst/>
                        </a:rPr>
                        <a:t>24.19</a:t>
                      </a:r>
                      <a:endParaRPr lang="pt-BR" sz="12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6350" algn="ctr">
                        <a:lnSpc>
                          <a:spcPct val="103000"/>
                        </a:lnSpc>
                        <a:spcAft>
                          <a:spcPts val="15"/>
                        </a:spcAft>
                      </a:pPr>
                      <a:r>
                        <a:rPr lang="pt-BR" sz="1200">
                          <a:effectLst/>
                        </a:rPr>
                        <a:t>24.3</a:t>
                      </a:r>
                      <a:endParaRPr lang="pt-BR" sz="12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6350" algn="ctr">
                        <a:lnSpc>
                          <a:spcPct val="103000"/>
                        </a:lnSpc>
                        <a:spcAft>
                          <a:spcPts val="15"/>
                        </a:spcAft>
                      </a:pPr>
                      <a:r>
                        <a:rPr lang="pt-BR" sz="1200" dirty="0">
                          <a:effectLst/>
                        </a:rPr>
                        <a:t>0,5%</a:t>
                      </a:r>
                      <a:endParaRPr lang="pt-BR" sz="12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32877915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528970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/>
          <p:nvPr/>
        </p:nvSpPr>
        <p:spPr>
          <a:xfrm>
            <a:off x="4018507" y="374077"/>
            <a:ext cx="2100071" cy="9396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b="1" i="0" u="none" strike="noStrike" cap="none" dirty="0">
                <a:solidFill>
                  <a:srgbClr val="F79646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Sumário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3766A658-67D7-412D-8F61-99710757BD1B}"/>
              </a:ext>
            </a:extLst>
          </p:cNvPr>
          <p:cNvSpPr txBox="1"/>
          <p:nvPr/>
        </p:nvSpPr>
        <p:spPr>
          <a:xfrm>
            <a:off x="8048978" y="286528"/>
            <a:ext cx="84410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0">
              <a:spcBef>
                <a:spcPts val="0"/>
              </a:spcBef>
              <a:spcAft>
                <a:spcPts val="0"/>
              </a:spcAft>
            </a:pPr>
            <a:r>
              <a:rPr lang="pt-BR" sz="1600" b="1" i="0" u="none" strike="noStrike" dirty="0">
                <a:solidFill>
                  <a:srgbClr val="F79646"/>
                </a:solidFill>
                <a:effectLst/>
                <a:latin typeface="Arial" panose="020B0604020202020204" pitchFamily="34" charset="0"/>
              </a:rPr>
              <a:t>03</a:t>
            </a:r>
            <a:endParaRPr lang="pt-BR" b="0" dirty="0">
              <a:effectLst/>
            </a:endParaRPr>
          </a:p>
        </p:txBody>
      </p:sp>
      <p:sp>
        <p:nvSpPr>
          <p:cNvPr id="5" name="Google Shape;69;p15">
            <a:extLst>
              <a:ext uri="{FF2B5EF4-FFF2-40B4-BE49-F238E27FC236}">
                <a16:creationId xmlns:a16="http://schemas.microsoft.com/office/drawing/2014/main" id="{5E511B53-869B-4D29-870A-28299DDCB690}"/>
              </a:ext>
            </a:extLst>
          </p:cNvPr>
          <p:cNvSpPr txBox="1"/>
          <p:nvPr/>
        </p:nvSpPr>
        <p:spPr>
          <a:xfrm>
            <a:off x="1403509" y="1096453"/>
            <a:ext cx="7067520" cy="3762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r"/>
            <a:r>
              <a:rPr lang="pt-BR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1   </a:t>
            </a:r>
            <a:r>
              <a:rPr lang="pt-BR" sz="1800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 Introdução .............................................................................05</a:t>
            </a:r>
            <a:endParaRPr lang="pt-BR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r"/>
            <a:r>
              <a:rPr lang="pt-BR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1.1   Agronegócio no Brasil </a:t>
            </a:r>
            <a:r>
              <a:rPr lang="pt-BR" sz="1800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............................................................</a:t>
            </a:r>
            <a:r>
              <a:rPr lang="pt-BR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05</a:t>
            </a:r>
            <a:endParaRPr lang="pt-BR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r"/>
            <a:r>
              <a:rPr lang="pt-BR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1.2   Importância da água </a:t>
            </a:r>
            <a:r>
              <a:rPr lang="pt-BR" sz="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pt-BR" sz="1800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..............................................................</a:t>
            </a:r>
            <a:r>
              <a:rPr lang="pt-BR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06</a:t>
            </a:r>
          </a:p>
          <a:p>
            <a:pPr algn="r"/>
            <a:r>
              <a:rPr lang="pt-BR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1.3   Carência de Análise </a:t>
            </a:r>
            <a:r>
              <a:rPr lang="pt-BR" sz="1800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...............................................................</a:t>
            </a:r>
            <a:r>
              <a:rPr lang="pt-BR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07</a:t>
            </a:r>
            <a:endParaRPr lang="pt-BR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r"/>
            <a:r>
              <a:rPr lang="pt-BR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1.3   Arduino </a:t>
            </a:r>
            <a:r>
              <a:rPr lang="pt-BR" sz="1800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...................................................................................</a:t>
            </a:r>
            <a:r>
              <a:rPr lang="pt-BR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08</a:t>
            </a:r>
          </a:p>
          <a:p>
            <a:pPr algn="r"/>
            <a:r>
              <a:rPr lang="pt-BR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1.3   Objetivo </a:t>
            </a:r>
            <a:r>
              <a:rPr lang="pt-BR" sz="1800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..................................................................................</a:t>
            </a:r>
            <a:r>
              <a:rPr lang="pt-BR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09</a:t>
            </a:r>
            <a:endParaRPr lang="pt-BR" sz="1800" dirty="0"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algn="r"/>
            <a:r>
              <a:rPr lang="pt-BR" sz="1800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2</a:t>
            </a:r>
            <a:r>
              <a:rPr lang="pt-BR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pt-BR" sz="1800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    Metodologia ..........................................................................10</a:t>
            </a:r>
            <a:endParaRPr lang="pt-BR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r"/>
            <a:r>
              <a:rPr lang="pt-BR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2.1   Diagrama</a:t>
            </a:r>
            <a:r>
              <a:rPr lang="pt-BR" sz="1800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pt-BR" sz="800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pt-BR" sz="1800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...............................................................................</a:t>
            </a:r>
            <a:r>
              <a:rPr lang="pt-BR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11</a:t>
            </a:r>
            <a:endParaRPr lang="pt-BR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r"/>
            <a:r>
              <a:rPr lang="pt-BR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2.2</a:t>
            </a:r>
            <a:r>
              <a:rPr lang="pt-BR" sz="1800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  </a:t>
            </a:r>
            <a:r>
              <a:rPr lang="pt-BR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Amostras </a:t>
            </a:r>
            <a:r>
              <a:rPr lang="pt-BR" sz="1800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................................................................................</a:t>
            </a:r>
            <a:r>
              <a:rPr lang="pt-BR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11</a:t>
            </a:r>
          </a:p>
          <a:p>
            <a:pPr algn="r"/>
            <a:r>
              <a:rPr lang="pt-BR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2.3   Arduino </a:t>
            </a:r>
            <a:r>
              <a:rPr lang="pt-BR" sz="1800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...................................................................................</a:t>
            </a:r>
            <a:r>
              <a:rPr lang="pt-BR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12</a:t>
            </a:r>
            <a:endParaRPr lang="pt-BR" sz="1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r"/>
            <a:r>
              <a:rPr lang="pt-BR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2.4   Sensor de temperatura </a:t>
            </a:r>
            <a:r>
              <a:rPr lang="pt-BR" sz="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pt-BR" sz="1800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..........................................................</a:t>
            </a:r>
            <a:r>
              <a:rPr lang="pt-BR" sz="1800" dirty="0">
                <a:latin typeface="Arial" panose="020B0604020202020204" pitchFamily="34" charset="0"/>
                <a:ea typeface="Arial" panose="020B0604020202020204" pitchFamily="34" charset="0"/>
              </a:rPr>
              <a:t>13</a:t>
            </a:r>
            <a:endParaRPr lang="pt-BR" sz="1800" dirty="0">
              <a:solidFill>
                <a:srgbClr val="000000"/>
              </a:solidFill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algn="r"/>
            <a:r>
              <a:rPr lang="pt-BR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2.4   Sensor de </a:t>
            </a:r>
            <a:r>
              <a:rPr lang="pt-BR" sz="1800" dirty="0">
                <a:latin typeface="Arial" panose="020B0604020202020204" pitchFamily="34" charset="0"/>
                <a:ea typeface="Arial" panose="020B0604020202020204" pitchFamily="34" charset="0"/>
              </a:rPr>
              <a:t>pH</a:t>
            </a:r>
            <a:r>
              <a:rPr lang="pt-BR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pt-BR" sz="1800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.........................................................................</a:t>
            </a:r>
            <a:r>
              <a:rPr lang="pt-BR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14</a:t>
            </a:r>
            <a:endParaRPr lang="pt-BR" sz="1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pt-BR" sz="1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59860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71;p15">
            <a:extLst>
              <a:ext uri="{FF2B5EF4-FFF2-40B4-BE49-F238E27FC236}">
                <a16:creationId xmlns:a16="http://schemas.microsoft.com/office/drawing/2014/main" id="{6268C554-70DE-45A3-84E5-4768F0496953}"/>
              </a:ext>
            </a:extLst>
          </p:cNvPr>
          <p:cNvSpPr/>
          <p:nvPr/>
        </p:nvSpPr>
        <p:spPr>
          <a:xfrm>
            <a:off x="1619280" y="479521"/>
            <a:ext cx="7067520" cy="85256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b="1" i="0" u="none" strike="noStrike" cap="none" dirty="0">
                <a:solidFill>
                  <a:srgbClr val="F79646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Resultado do sensor pH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pt-BR" sz="2000" b="1" dirty="0">
                <a:solidFill>
                  <a:srgbClr val="7F7F7F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Resultados</a:t>
            </a:r>
            <a:endParaRPr lang="pt-BR" sz="2800" b="1" i="0" u="none" strike="noStrike" cap="none" dirty="0">
              <a:solidFill>
                <a:srgbClr val="F79646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sz="2800" b="1" i="0" u="none" strike="noStrike" cap="none" dirty="0">
              <a:solidFill>
                <a:srgbClr val="F7964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EF92AC74-809A-4BA9-B32A-0DAB111347D0}"/>
              </a:ext>
            </a:extLst>
          </p:cNvPr>
          <p:cNvSpPr txBox="1"/>
          <p:nvPr/>
        </p:nvSpPr>
        <p:spPr>
          <a:xfrm>
            <a:off x="4321080" y="286528"/>
            <a:ext cx="457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0">
              <a:spcBef>
                <a:spcPts val="0"/>
              </a:spcBef>
              <a:spcAft>
                <a:spcPts val="0"/>
              </a:spcAft>
            </a:pPr>
            <a:r>
              <a:rPr lang="pt-BR" sz="1600" b="1" dirty="0">
                <a:solidFill>
                  <a:srgbClr val="F79646"/>
                </a:solidFill>
                <a:latin typeface="Arial" panose="020B0604020202020204" pitchFamily="34" charset="0"/>
              </a:rPr>
              <a:t>16</a:t>
            </a:r>
          </a:p>
        </p:txBody>
      </p:sp>
      <p:sp>
        <p:nvSpPr>
          <p:cNvPr id="13" name="Google Shape;69;p15">
            <a:extLst>
              <a:ext uri="{FF2B5EF4-FFF2-40B4-BE49-F238E27FC236}">
                <a16:creationId xmlns:a16="http://schemas.microsoft.com/office/drawing/2014/main" id="{86F4FCBB-9FDE-DB25-BCB5-2D0687E825CC}"/>
              </a:ext>
            </a:extLst>
          </p:cNvPr>
          <p:cNvSpPr txBox="1"/>
          <p:nvPr/>
        </p:nvSpPr>
        <p:spPr>
          <a:xfrm>
            <a:off x="2966278" y="3813000"/>
            <a:ext cx="3017837" cy="333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just">
              <a:spcBef>
                <a:spcPts val="349"/>
              </a:spcBef>
            </a:pPr>
            <a:r>
              <a:rPr lang="pt-BR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Fonte: Elaborado pelo autor (2022).</a:t>
            </a:r>
          </a:p>
          <a:p>
            <a:pPr marL="0" marR="0" lvl="0" indent="0" algn="just" rtl="0">
              <a:spcBef>
                <a:spcPts val="349"/>
              </a:spcBef>
              <a:spcAft>
                <a:spcPts val="0"/>
              </a:spcAft>
              <a:buNone/>
            </a:pPr>
            <a:endParaRPr lang="pt-BR" sz="12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6" name="Tabela 5">
            <a:extLst>
              <a:ext uri="{FF2B5EF4-FFF2-40B4-BE49-F238E27FC236}">
                <a16:creationId xmlns:a16="http://schemas.microsoft.com/office/drawing/2014/main" id="{F8940BB4-6472-87A7-1063-96E5A20E44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4840471"/>
              </p:ext>
            </p:extLst>
          </p:nvPr>
        </p:nvGraphicFramePr>
        <p:xfrm>
          <a:off x="1366367" y="1491630"/>
          <a:ext cx="6423618" cy="232137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64921">
                  <a:extLst>
                    <a:ext uri="{9D8B030D-6E8A-4147-A177-3AD203B41FA5}">
                      <a16:colId xmlns:a16="http://schemas.microsoft.com/office/drawing/2014/main" val="1092823420"/>
                    </a:ext>
                  </a:extLst>
                </a:gridCol>
                <a:gridCol w="2133080">
                  <a:extLst>
                    <a:ext uri="{9D8B030D-6E8A-4147-A177-3AD203B41FA5}">
                      <a16:colId xmlns:a16="http://schemas.microsoft.com/office/drawing/2014/main" val="162045659"/>
                    </a:ext>
                  </a:extLst>
                </a:gridCol>
                <a:gridCol w="2425617">
                  <a:extLst>
                    <a:ext uri="{9D8B030D-6E8A-4147-A177-3AD203B41FA5}">
                      <a16:colId xmlns:a16="http://schemas.microsoft.com/office/drawing/2014/main" val="340679983"/>
                    </a:ext>
                  </a:extLst>
                </a:gridCol>
              </a:tblGrid>
              <a:tr h="662671">
                <a:tc>
                  <a:txBody>
                    <a:bodyPr/>
                    <a:lstStyle/>
                    <a:p>
                      <a:pPr marL="6350" algn="ctr">
                        <a:lnSpc>
                          <a:spcPct val="103000"/>
                        </a:lnSpc>
                        <a:spcAft>
                          <a:spcPts val="15"/>
                        </a:spcAft>
                      </a:pPr>
                      <a:r>
                        <a:rPr lang="pt-BR" sz="1200">
                          <a:effectLst/>
                        </a:rPr>
                        <a:t>Amostra</a:t>
                      </a:r>
                      <a:endParaRPr lang="pt-BR" sz="12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6350" algn="ctr">
                        <a:lnSpc>
                          <a:spcPct val="103000"/>
                        </a:lnSpc>
                        <a:spcAft>
                          <a:spcPts val="15"/>
                        </a:spcAft>
                      </a:pPr>
                      <a:r>
                        <a:rPr lang="pt-BR" sz="1200">
                          <a:effectLst/>
                        </a:rPr>
                        <a:t>Sensor</a:t>
                      </a:r>
                      <a:endParaRPr lang="pt-BR" sz="12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6350" algn="ctr">
                        <a:lnSpc>
                          <a:spcPct val="103000"/>
                        </a:lnSpc>
                        <a:spcAft>
                          <a:spcPts val="15"/>
                        </a:spcAft>
                      </a:pPr>
                      <a:r>
                        <a:rPr lang="pt-BR" sz="1200">
                          <a:effectLst/>
                        </a:rPr>
                        <a:t>pH suposto</a:t>
                      </a:r>
                      <a:endParaRPr lang="pt-BR" sz="12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905119325"/>
                  </a:ext>
                </a:extLst>
              </a:tr>
              <a:tr h="552900">
                <a:tc>
                  <a:txBody>
                    <a:bodyPr/>
                    <a:lstStyle/>
                    <a:p>
                      <a:pPr marL="6350" algn="l">
                        <a:lnSpc>
                          <a:spcPct val="103000"/>
                        </a:lnSpc>
                        <a:spcAft>
                          <a:spcPts val="15"/>
                        </a:spcAft>
                      </a:pPr>
                      <a:r>
                        <a:rPr lang="pt-BR" sz="1200" dirty="0">
                          <a:effectLst/>
                        </a:rPr>
                        <a:t>Vinagre de maçã¹</a:t>
                      </a:r>
                      <a:endParaRPr lang="pt-BR" sz="12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6350" algn="ctr">
                        <a:lnSpc>
                          <a:spcPct val="103000"/>
                        </a:lnSpc>
                        <a:spcAft>
                          <a:spcPts val="15"/>
                        </a:spcAft>
                      </a:pPr>
                      <a:r>
                        <a:rPr lang="pt-BR" sz="1200">
                          <a:effectLst/>
                        </a:rPr>
                        <a:t>2.7</a:t>
                      </a:r>
                      <a:endParaRPr lang="pt-BR" sz="12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6350" algn="ctr">
                        <a:lnSpc>
                          <a:spcPct val="103000"/>
                        </a:lnSpc>
                        <a:spcAft>
                          <a:spcPts val="15"/>
                        </a:spcAft>
                      </a:pPr>
                      <a:r>
                        <a:rPr lang="pt-BR" sz="1200">
                          <a:effectLst/>
                        </a:rPr>
                        <a:t>2 - 3.5</a:t>
                      </a:r>
                      <a:endParaRPr lang="pt-BR" sz="12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717994012"/>
                  </a:ext>
                </a:extLst>
              </a:tr>
              <a:tr h="552900">
                <a:tc>
                  <a:txBody>
                    <a:bodyPr/>
                    <a:lstStyle/>
                    <a:p>
                      <a:pPr marL="6350" algn="l">
                        <a:lnSpc>
                          <a:spcPct val="103000"/>
                        </a:lnSpc>
                        <a:spcAft>
                          <a:spcPts val="15"/>
                        </a:spcAft>
                      </a:pPr>
                      <a:r>
                        <a:rPr lang="pt-BR" sz="1200" dirty="0">
                          <a:effectLst/>
                        </a:rPr>
                        <a:t>Leite²</a:t>
                      </a:r>
                      <a:endParaRPr lang="pt-BR" sz="12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6350" algn="ctr">
                        <a:lnSpc>
                          <a:spcPct val="103000"/>
                        </a:lnSpc>
                        <a:spcAft>
                          <a:spcPts val="15"/>
                        </a:spcAft>
                      </a:pPr>
                      <a:r>
                        <a:rPr lang="pt-BR" sz="1200">
                          <a:effectLst/>
                        </a:rPr>
                        <a:t>6.4</a:t>
                      </a:r>
                      <a:endParaRPr lang="pt-BR" sz="12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6350" algn="ctr">
                        <a:lnSpc>
                          <a:spcPct val="103000"/>
                        </a:lnSpc>
                        <a:spcAft>
                          <a:spcPts val="15"/>
                        </a:spcAft>
                      </a:pPr>
                      <a:r>
                        <a:rPr lang="pt-BR" sz="1200">
                          <a:effectLst/>
                        </a:rPr>
                        <a:t>6.6 - 6.8</a:t>
                      </a:r>
                      <a:endParaRPr lang="pt-BR" sz="12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4187744928"/>
                  </a:ext>
                </a:extLst>
              </a:tr>
              <a:tr h="552900">
                <a:tc>
                  <a:txBody>
                    <a:bodyPr/>
                    <a:lstStyle/>
                    <a:p>
                      <a:pPr marL="6350" algn="l">
                        <a:lnSpc>
                          <a:spcPct val="103000"/>
                        </a:lnSpc>
                        <a:spcAft>
                          <a:spcPts val="15"/>
                        </a:spcAft>
                      </a:pPr>
                      <a:r>
                        <a:rPr lang="pt-BR" sz="1200" dirty="0">
                          <a:effectLst/>
                        </a:rPr>
                        <a:t>Água natural³</a:t>
                      </a:r>
                      <a:endParaRPr lang="pt-BR" sz="12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6350" algn="ctr">
                        <a:lnSpc>
                          <a:spcPct val="103000"/>
                        </a:lnSpc>
                        <a:spcAft>
                          <a:spcPts val="15"/>
                        </a:spcAft>
                      </a:pPr>
                      <a:r>
                        <a:rPr lang="pt-BR" sz="1200">
                          <a:effectLst/>
                        </a:rPr>
                        <a:t>6</a:t>
                      </a:r>
                      <a:endParaRPr lang="pt-BR" sz="12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6350" algn="ctr">
                        <a:lnSpc>
                          <a:spcPct val="103000"/>
                        </a:lnSpc>
                        <a:spcAft>
                          <a:spcPts val="15"/>
                        </a:spcAft>
                      </a:pPr>
                      <a:r>
                        <a:rPr lang="pt-BR" sz="1200" dirty="0">
                          <a:effectLst/>
                        </a:rPr>
                        <a:t>6 - 9.5</a:t>
                      </a:r>
                      <a:endParaRPr lang="pt-BR" sz="12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3956654265"/>
                  </a:ext>
                </a:extLst>
              </a:tr>
            </a:tbl>
          </a:graphicData>
        </a:graphic>
      </p:graphicFrame>
      <p:sp>
        <p:nvSpPr>
          <p:cNvPr id="7" name="Rectangle 3">
            <a:extLst>
              <a:ext uri="{FF2B5EF4-FFF2-40B4-BE49-F238E27FC236}">
                <a16:creationId xmlns:a16="http://schemas.microsoft.com/office/drawing/2014/main" id="{C90C2088-8E2D-E4AC-6BAC-94E2EBA4B5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3609" y="4251543"/>
            <a:ext cx="7185992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000" b="0" i="0" u="none" strike="noStrike" cap="none" normalizeH="0" baseline="3000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" panose="020B0604020202020204" pitchFamily="34" charset="0"/>
                <a:cs typeface="Arial" panose="020B0604020202020204" pitchFamily="34" charset="0"/>
                <a:hlinkClick r:id="rId4"/>
              </a:rPr>
              <a:t>[</a:t>
            </a:r>
            <a:r>
              <a:rPr kumimoji="0" lang="pt-BR" altLang="pt-BR" sz="1000" b="0" i="0" u="none" strike="noStrike" cap="none" normalizeH="0" baseline="30000" dirty="0" bmk="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" panose="020B0604020202020204" pitchFamily="34" charset="0"/>
                <a:cs typeface="Arial" panose="020B0604020202020204" pitchFamily="34" charset="0"/>
                <a:hlinkClick r:id="rId4"/>
              </a:rPr>
              <a:t>1]</a:t>
            </a:r>
            <a:r>
              <a:rPr kumimoji="0" lang="pt-BR" altLang="pt-BR" sz="1000" b="0" i="0" u="none" strike="noStrike" cap="none" normalizeH="0" baseline="0" dirty="0" bmk="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Conforme </a:t>
            </a:r>
            <a:r>
              <a:rPr kumimoji="0" lang="pt-BR" altLang="pt-BR" sz="1000" b="0" i="0" u="none" strike="noStrike" cap="none" normalizeH="0" baseline="0" dirty="0" err="1" bmk="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" panose="020B0604020202020204" pitchFamily="34" charset="0"/>
                <a:cs typeface="Arial" panose="020B0604020202020204" pitchFamily="34" charset="0"/>
              </a:rPr>
              <a:t>Healthline</a:t>
            </a:r>
            <a:r>
              <a:rPr kumimoji="0" lang="pt-BR" altLang="pt-BR" sz="1000" b="0" i="0" u="none" strike="noStrike" cap="none" normalizeH="0" baseline="0" dirty="0" bmk="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(2019).</a:t>
            </a:r>
            <a:endParaRPr kumimoji="0" lang="pt-BR" altLang="pt-BR" sz="400" b="0" i="0" u="none" strike="noStrike" cap="none" normalizeH="0" baseline="0" dirty="0" bmk="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cs typeface="Arial" panose="020B060402020202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000" b="0" i="0" u="none" strike="noStrike" cap="none" normalizeH="0" baseline="30000" dirty="0" bmk="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" panose="020B0604020202020204" pitchFamily="34" charset="0"/>
                <a:cs typeface="Arial" panose="020B0604020202020204" pitchFamily="34" charset="0"/>
                <a:hlinkClick r:id="rId5"/>
              </a:rPr>
              <a:t>[2]</a:t>
            </a:r>
            <a:r>
              <a:rPr kumimoji="0" lang="pt-BR" altLang="pt-BR" sz="1000" b="0" i="0" u="none" strike="noStrike" cap="none" normalizeH="0" baseline="0" dirty="0" bmk="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De acordo com a </a:t>
            </a:r>
            <a:r>
              <a:rPr kumimoji="0" lang="pt-BR" altLang="pt-BR" sz="1000" b="0" i="0" u="none" strike="noStrike" cap="none" normalizeH="0" baseline="0" dirty="0" err="1" bmk="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" panose="020B0604020202020204" pitchFamily="34" charset="0"/>
                <a:cs typeface="Arial" panose="020B0604020202020204" pitchFamily="34" charset="0"/>
              </a:rPr>
              <a:t>Emprapa</a:t>
            </a:r>
            <a:r>
              <a:rPr kumimoji="0" lang="pt-BR" altLang="pt-BR" sz="1000" b="0" i="0" u="none" strike="noStrike" cap="none" normalizeH="0" baseline="0" dirty="0" bmk="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(2021).</a:t>
            </a:r>
            <a:endParaRPr kumimoji="0" lang="pt-BR" altLang="pt-BR" sz="400" b="0" i="0" u="none" strike="noStrike" cap="none" normalizeH="0" baseline="0" dirty="0" bmk="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cs typeface="Arial" panose="020B060402020202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000" b="0" i="0" u="none" strike="noStrike" cap="none" normalizeH="0" baseline="30000" dirty="0" bmk="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" panose="020B0604020202020204" pitchFamily="34" charset="0"/>
                <a:cs typeface="Arial" panose="020B0604020202020204" pitchFamily="34" charset="0"/>
                <a:hlinkClick r:id="rId6"/>
              </a:rPr>
              <a:t>[3]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De acordo com a Portaria Nº 2.914 do Ministério da saúde.</a:t>
            </a: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3BB38902-B5A6-8CF0-5ABB-095732C70B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5616" y="4295180"/>
            <a:ext cx="3017837" cy="4762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prstDash val="solid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58703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/>
          <p:nvPr/>
        </p:nvSpPr>
        <p:spPr>
          <a:xfrm>
            <a:off x="3606124" y="455805"/>
            <a:ext cx="2029289" cy="9396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b="1" i="0" u="none" strike="noStrike" cap="none" dirty="0">
                <a:solidFill>
                  <a:srgbClr val="F79646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Conclusão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3872A876-7CF3-4CB2-B7A6-606FE85A75CD}"/>
              </a:ext>
            </a:extLst>
          </p:cNvPr>
          <p:cNvSpPr txBox="1"/>
          <p:nvPr/>
        </p:nvSpPr>
        <p:spPr>
          <a:xfrm>
            <a:off x="4321080" y="286528"/>
            <a:ext cx="457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0">
              <a:spcBef>
                <a:spcPts val="0"/>
              </a:spcBef>
              <a:spcAft>
                <a:spcPts val="0"/>
              </a:spcAft>
            </a:pPr>
            <a:r>
              <a:rPr lang="pt-BR" sz="1600" b="1" dirty="0">
                <a:solidFill>
                  <a:srgbClr val="F79646"/>
                </a:solidFill>
                <a:latin typeface="Arial" panose="020B0604020202020204" pitchFamily="34" charset="0"/>
              </a:rPr>
              <a:t>25</a:t>
            </a:r>
            <a:endParaRPr lang="pt-BR" dirty="0"/>
          </a:p>
        </p:txBody>
      </p:sp>
      <p:sp>
        <p:nvSpPr>
          <p:cNvPr id="2" name="Google Shape;69;p15">
            <a:extLst>
              <a:ext uri="{FF2B5EF4-FFF2-40B4-BE49-F238E27FC236}">
                <a16:creationId xmlns:a16="http://schemas.microsoft.com/office/drawing/2014/main" id="{7E5A7579-E242-E4BA-68EC-DE81F9BF66AC}"/>
              </a:ext>
            </a:extLst>
          </p:cNvPr>
          <p:cNvSpPr txBox="1"/>
          <p:nvPr/>
        </p:nvSpPr>
        <p:spPr>
          <a:xfrm>
            <a:off x="925114" y="1532344"/>
            <a:ext cx="6796928" cy="2632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000" dirty="0">
                <a:solidFill>
                  <a:srgbClr val="0D0D0D"/>
                </a:solidFill>
                <a:latin typeface="Arial" panose="020B0604020202020204" pitchFamily="34" charset="0"/>
              </a:rPr>
              <a:t>Apresentação de dados de fácil interpretação;</a:t>
            </a: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endParaRPr lang="pt-BR" sz="2000" dirty="0">
              <a:solidFill>
                <a:srgbClr val="0D0D0D"/>
              </a:solidFill>
              <a:latin typeface="Arial" panose="020B0604020202020204" pitchFamily="34" charset="0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000" dirty="0">
                <a:solidFill>
                  <a:srgbClr val="0D0D0D"/>
                </a:solidFill>
                <a:latin typeface="Arial" panose="020B0604020202020204" pitchFamily="34" charset="0"/>
              </a:rPr>
              <a:t>Protótipo atende o objetivo do trabalho;</a:t>
            </a: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endParaRPr lang="pt-BR" sz="2000" dirty="0">
              <a:solidFill>
                <a:srgbClr val="0D0D0D"/>
              </a:solidFill>
              <a:latin typeface="Arial" panose="020B0604020202020204" pitchFamily="34" charset="0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000" b="0" i="0" u="none" strike="noStrike" dirty="0">
                <a:solidFill>
                  <a:srgbClr val="0D0D0D"/>
                </a:solidFill>
                <a:effectLst/>
                <a:latin typeface="Arial" panose="020B0604020202020204" pitchFamily="34" charset="0"/>
              </a:rPr>
              <a:t>Sistema automatizado para a análise.</a:t>
            </a:r>
          </a:p>
        </p:txBody>
      </p:sp>
    </p:spTree>
    <p:extLst>
      <p:ext uri="{BB962C8B-B14F-4D97-AF65-F5344CB8AC3E}">
        <p14:creationId xmlns:p14="http://schemas.microsoft.com/office/powerpoint/2010/main" val="30379657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/>
        </p:nvSpPr>
        <p:spPr>
          <a:xfrm>
            <a:off x="289149" y="1128239"/>
            <a:ext cx="8565702" cy="38722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6350" algn="l">
              <a:lnSpc>
                <a:spcPct val="103000"/>
              </a:lnSpc>
              <a:spcAft>
                <a:spcPts val="15"/>
              </a:spcAft>
            </a:pPr>
            <a:r>
              <a:rPr lang="pt-BR" sz="12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CEPEA. </a:t>
            </a:r>
            <a:r>
              <a:rPr lang="pt-BR" sz="1200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PIB do Agronegócio</a:t>
            </a:r>
            <a:r>
              <a:rPr lang="pt-BR" sz="12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. 2022. Disponível em: </a:t>
            </a:r>
            <a:r>
              <a:rPr lang="pt-BR" sz="12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https://www.cepea.esalq.usp.br/</a:t>
            </a:r>
            <a:r>
              <a:rPr lang="pt-BR" sz="12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br</a:t>
            </a:r>
            <a:r>
              <a:rPr lang="pt-BR" sz="12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/pib-do-agronegocio-brasileiro.aspx. </a:t>
            </a:r>
            <a:r>
              <a:rPr lang="pt-BR" sz="12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Acesso em: 22 set. 2021. </a:t>
            </a:r>
            <a:endParaRPr lang="pt-BR" sz="12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6350" algn="l">
              <a:lnSpc>
                <a:spcPct val="103000"/>
              </a:lnSpc>
              <a:spcAft>
                <a:spcPts val="15"/>
              </a:spcAft>
            </a:pPr>
            <a:r>
              <a:rPr lang="pt-BR" sz="12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  </a:t>
            </a:r>
            <a:endParaRPr lang="pt-BR" sz="12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6350" algn="l">
              <a:lnSpc>
                <a:spcPct val="103000"/>
              </a:lnSpc>
              <a:spcAft>
                <a:spcPts val="15"/>
              </a:spcAft>
            </a:pPr>
            <a:r>
              <a:rPr lang="pt-BR" sz="12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IBGE. </a:t>
            </a:r>
            <a:r>
              <a:rPr lang="pt-BR" sz="1200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Censo agropecuário</a:t>
            </a:r>
            <a:r>
              <a:rPr lang="pt-BR" sz="12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. 2017. Disponível em: </a:t>
            </a:r>
            <a:r>
              <a:rPr lang="pt-BR" sz="12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https://www.ibge.gov.br/</a:t>
            </a:r>
            <a:r>
              <a:rPr lang="pt-BR" sz="12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estatisticas</a:t>
            </a:r>
            <a:r>
              <a:rPr lang="pt-BR" sz="12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/</a:t>
            </a:r>
            <a:r>
              <a:rPr lang="pt-BR" sz="12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economicas</a:t>
            </a:r>
            <a:r>
              <a:rPr lang="pt-BR" sz="12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/agricultura-e-</a:t>
            </a:r>
            <a:r>
              <a:rPr lang="pt-BR" sz="12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pecuaria</a:t>
            </a:r>
            <a:r>
              <a:rPr lang="pt-BR" sz="12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/21814-2017-censo-agropecuario.html?=&amp;t=resultados. </a:t>
            </a:r>
            <a:r>
              <a:rPr lang="pt-BR" sz="12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Acesso em: 25 set. 2021. </a:t>
            </a:r>
            <a:endParaRPr lang="pt-BR" sz="12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6350" algn="l">
              <a:lnSpc>
                <a:spcPct val="103000"/>
              </a:lnSpc>
              <a:spcAft>
                <a:spcPts val="15"/>
              </a:spcAft>
            </a:pPr>
            <a:r>
              <a:rPr lang="pt-BR" sz="12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 </a:t>
            </a:r>
            <a:r>
              <a:rPr lang="en-US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ea typeface="Roboto" panose="02000000000000000000" pitchFamily="2" charset="0"/>
              </a:rPr>
              <a:t> </a:t>
            </a:r>
            <a:endParaRPr lang="pt-BR" sz="12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6350" algn="l">
              <a:lnSpc>
                <a:spcPct val="103000"/>
              </a:lnSpc>
              <a:spcAft>
                <a:spcPts val="15"/>
              </a:spcAft>
            </a:pPr>
            <a:r>
              <a:rPr lang="en-US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ea typeface="Roboto" panose="02000000000000000000" pitchFamily="2" charset="0"/>
              </a:rPr>
              <a:t>MORGAN, S. E. Water quality for cattle. Veterinary Clinics of North America: </a:t>
            </a:r>
            <a:r>
              <a:rPr lang="en-US" sz="12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ea typeface="Roboto" panose="02000000000000000000" pitchFamily="2" charset="0"/>
              </a:rPr>
              <a:t>Food Animal Practice</a:t>
            </a:r>
            <a:r>
              <a:rPr lang="en-US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ea typeface="Roboto" panose="02000000000000000000" pitchFamily="2" charset="0"/>
              </a:rPr>
              <a:t>, v.</a:t>
            </a:r>
            <a:r>
              <a:rPr lang="en-US" sz="1200" i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ea typeface="Roboto" panose="02000000000000000000" pitchFamily="2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ea typeface="Roboto" panose="02000000000000000000" pitchFamily="2" charset="0"/>
              </a:rPr>
              <a:t>27, n. 2, p. 285–295, 2011. doi:10.1016/j.cvfa.2011.02.006.</a:t>
            </a:r>
            <a:endParaRPr lang="pt-BR" sz="12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6350" algn="l">
              <a:lnSpc>
                <a:spcPct val="103000"/>
              </a:lnSpc>
              <a:spcAft>
                <a:spcPts val="15"/>
              </a:spcAft>
            </a:pPr>
            <a:r>
              <a:rPr lang="pt-BR" sz="12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   </a:t>
            </a:r>
            <a:endParaRPr lang="pt-BR" sz="12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6350" algn="l">
              <a:lnSpc>
                <a:spcPct val="103000"/>
              </a:lnSpc>
              <a:spcAft>
                <a:spcPts val="15"/>
              </a:spcAft>
            </a:pPr>
            <a:r>
              <a:rPr lang="pt-BR" sz="12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MERCADO LIVRE. </a:t>
            </a:r>
            <a:r>
              <a:rPr lang="pt-BR" sz="1200" b="1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Placa Arduino Mega 2560 R3 Com Cabo Usb Atmega2560.</a:t>
            </a:r>
            <a:r>
              <a:rPr lang="pt-BR" sz="12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2022. Disponível </a:t>
            </a:r>
            <a:r>
              <a:rPr lang="pt-BR" sz="12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em:https</a:t>
            </a:r>
            <a:r>
              <a:rPr lang="pt-BR" sz="12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://produto.mercadolivre.com.br/MLB-1458461729-placa-arduino-mega-2560-r3-com-cabo-usb-atmega2560-_JM.  Acesso em: 23 fev. 2022.</a:t>
            </a:r>
          </a:p>
          <a:p>
            <a:pPr marL="6350" algn="l">
              <a:lnSpc>
                <a:spcPct val="103000"/>
              </a:lnSpc>
              <a:spcAft>
                <a:spcPts val="15"/>
              </a:spcAft>
            </a:pPr>
            <a:r>
              <a:rPr lang="en-US" sz="12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 </a:t>
            </a:r>
            <a:endParaRPr lang="pt-BR" sz="12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6350" algn="just">
              <a:lnSpc>
                <a:spcPct val="103000"/>
              </a:lnSpc>
              <a:spcAft>
                <a:spcPts val="15"/>
              </a:spcAft>
            </a:pPr>
            <a:r>
              <a:rPr lang="en-US" sz="12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AMAZON. </a:t>
            </a:r>
            <a:r>
              <a:rPr lang="en-US" sz="1200" b="1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AZDelivery</a:t>
            </a:r>
            <a:r>
              <a:rPr lang="en-US" sz="1200" b="1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KY-015 DHT11 DHT-11 3 Pin Digital Temperature and Relative Humidity Sensor Module 3.3V 5V compatible with Arduino Including E-Book!</a:t>
            </a:r>
            <a:r>
              <a:rPr lang="en-US" sz="12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. </a:t>
            </a:r>
            <a:r>
              <a:rPr lang="pt-BR" sz="12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2022. Disponível </a:t>
            </a:r>
            <a:r>
              <a:rPr lang="pt-BR" sz="12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em:https</a:t>
            </a:r>
            <a:r>
              <a:rPr lang="pt-BR" sz="12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://www.amazon.co.uk/</a:t>
            </a:r>
            <a:r>
              <a:rPr lang="pt-BR" sz="12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AZDelivery-Temperature-Relative-Humidity-Including</a:t>
            </a:r>
            <a:r>
              <a:rPr lang="pt-BR" sz="12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/</a:t>
            </a:r>
            <a:r>
              <a:rPr lang="pt-BR" sz="12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dp</a:t>
            </a:r>
            <a:r>
              <a:rPr lang="pt-BR" sz="12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/B089W8DB5P?th=1. Acesso em: 23 fev. 2022</a:t>
            </a:r>
          </a:p>
          <a:p>
            <a:pPr marL="6350" algn="l">
              <a:lnSpc>
                <a:spcPct val="103000"/>
              </a:lnSpc>
              <a:spcAft>
                <a:spcPts val="15"/>
              </a:spcAft>
            </a:pPr>
            <a:r>
              <a:rPr lang="en-US" sz="12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 </a:t>
            </a:r>
            <a:endParaRPr lang="pt-BR" sz="12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6350" algn="just">
              <a:lnSpc>
                <a:spcPct val="103000"/>
              </a:lnSpc>
              <a:spcAft>
                <a:spcPts val="15"/>
              </a:spcAft>
            </a:pPr>
            <a:r>
              <a:rPr lang="en-US" sz="12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AMAZON. </a:t>
            </a:r>
            <a:r>
              <a:rPr lang="en-US" sz="1200" b="1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DGZZI 2PCS DS18B20 stainless steel encapsulated temperature sensor waterproof digital temperature probe 1 meter for </a:t>
            </a:r>
            <a:r>
              <a:rPr lang="en-US" sz="1200" b="1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arduino</a:t>
            </a:r>
            <a:r>
              <a:rPr lang="en-US" sz="1200" b="1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. </a:t>
            </a:r>
            <a:r>
              <a:rPr lang="pt-BR" sz="12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2022. Disponível </a:t>
            </a:r>
            <a:r>
              <a:rPr lang="pt-BR" sz="12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em:https</a:t>
            </a:r>
            <a:r>
              <a:rPr lang="pt-BR" sz="12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://www.amazon.com/DGZZI-</a:t>
            </a:r>
            <a:r>
              <a:rPr lang="pt-BR" sz="12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Stainless</a:t>
            </a:r>
            <a:r>
              <a:rPr lang="pt-BR" sz="12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-</a:t>
            </a:r>
            <a:r>
              <a:rPr lang="pt-BR" sz="12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Encapsulated-Temperature-Waterproof</a:t>
            </a:r>
            <a:r>
              <a:rPr lang="pt-BR" sz="12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/</a:t>
            </a:r>
            <a:r>
              <a:rPr lang="pt-BR" sz="12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dp</a:t>
            </a:r>
            <a:r>
              <a:rPr lang="pt-BR" sz="12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/B07PRWTLS1. Acesso em: 23 fev. 2022</a:t>
            </a:r>
          </a:p>
          <a:p>
            <a:pPr marL="6350" algn="l">
              <a:lnSpc>
                <a:spcPct val="103000"/>
              </a:lnSpc>
              <a:spcAft>
                <a:spcPts val="15"/>
              </a:spcAft>
            </a:pPr>
            <a:r>
              <a:rPr lang="pt-BR" sz="12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 </a:t>
            </a:r>
          </a:p>
          <a:p>
            <a:pPr marL="0" marR="0" lvl="0" indent="0" rtl="0">
              <a:spcBef>
                <a:spcPts val="349"/>
              </a:spcBef>
              <a:spcAft>
                <a:spcPts val="500"/>
              </a:spcAft>
              <a:buNone/>
            </a:pPr>
            <a:endParaRPr lang="pt-BR" sz="1200" dirty="0">
              <a:latin typeface="Arial" panose="020B0604020202020204" pitchFamily="34" charset="0"/>
            </a:endParaRPr>
          </a:p>
        </p:txBody>
      </p:sp>
      <p:sp>
        <p:nvSpPr>
          <p:cNvPr id="71" name="Google Shape;71;p15"/>
          <p:cNvSpPr/>
          <p:nvPr/>
        </p:nvSpPr>
        <p:spPr>
          <a:xfrm>
            <a:off x="3606124" y="455805"/>
            <a:ext cx="2239263" cy="9396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b="1" i="0" u="none" strike="noStrike" cap="none" dirty="0">
                <a:solidFill>
                  <a:srgbClr val="F79646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Referências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3872A876-7CF3-4CB2-B7A6-606FE85A75CD}"/>
              </a:ext>
            </a:extLst>
          </p:cNvPr>
          <p:cNvSpPr txBox="1"/>
          <p:nvPr/>
        </p:nvSpPr>
        <p:spPr>
          <a:xfrm>
            <a:off x="4321080" y="286528"/>
            <a:ext cx="457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0">
              <a:spcBef>
                <a:spcPts val="0"/>
              </a:spcBef>
              <a:spcAft>
                <a:spcPts val="0"/>
              </a:spcAft>
            </a:pPr>
            <a:r>
              <a:rPr lang="pt-BR" sz="1600" b="1" dirty="0">
                <a:solidFill>
                  <a:srgbClr val="F79646"/>
                </a:solidFill>
                <a:latin typeface="Arial" panose="020B0604020202020204" pitchFamily="34" charset="0"/>
              </a:rPr>
              <a:t>26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188684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/>
        </p:nvSpPr>
        <p:spPr>
          <a:xfrm>
            <a:off x="289149" y="1162614"/>
            <a:ext cx="8565702" cy="38722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6350" algn="l">
              <a:lnSpc>
                <a:spcPct val="103000"/>
              </a:lnSpc>
              <a:spcAft>
                <a:spcPts val="15"/>
              </a:spcAft>
            </a:pPr>
            <a:r>
              <a:rPr lang="pt-BR" sz="12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 </a:t>
            </a:r>
          </a:p>
          <a:p>
            <a:pPr marL="6350" algn="l">
              <a:lnSpc>
                <a:spcPct val="103000"/>
              </a:lnSpc>
              <a:spcAft>
                <a:spcPts val="15"/>
              </a:spcAft>
            </a:pPr>
            <a:r>
              <a:rPr lang="pt-BR" sz="12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USINAINFO. </a:t>
            </a:r>
            <a:r>
              <a:rPr lang="pt-BR" sz="1200" b="1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Sensor de pH Arduino + Módulo de Leitura. </a:t>
            </a:r>
            <a:r>
              <a:rPr lang="pt-BR" sz="12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2022. Disponível em:</a:t>
            </a:r>
          </a:p>
          <a:p>
            <a:pPr marL="6350" algn="l">
              <a:lnSpc>
                <a:spcPct val="103000"/>
              </a:lnSpc>
              <a:spcAft>
                <a:spcPts val="15"/>
              </a:spcAft>
            </a:pPr>
            <a:r>
              <a:rPr lang="pt-BR" sz="12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https://www.usinainfo.com.br/outros-sensores-</a:t>
            </a:r>
            <a:r>
              <a:rPr lang="pt-BR" sz="12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arduino</a:t>
            </a:r>
            <a:r>
              <a:rPr lang="pt-BR" sz="12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/sensor-de-ph-arduino-modulo-de-leitura-5316.html.  Acesso em: 23 fev. 2022</a:t>
            </a:r>
            <a:r>
              <a:rPr lang="en-US" sz="12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.</a:t>
            </a:r>
            <a:endParaRPr lang="pt-BR" sz="12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6350" algn="l">
              <a:lnSpc>
                <a:spcPct val="103000"/>
              </a:lnSpc>
              <a:spcAft>
                <a:spcPts val="15"/>
              </a:spcAft>
            </a:pPr>
            <a:r>
              <a:rPr lang="pt-BR" sz="12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 </a:t>
            </a:r>
          </a:p>
          <a:p>
            <a:pPr marL="6350" algn="l">
              <a:lnSpc>
                <a:spcPct val="103000"/>
              </a:lnSpc>
              <a:spcAft>
                <a:spcPts val="15"/>
              </a:spcAft>
            </a:pPr>
            <a:r>
              <a:rPr lang="pt-BR" sz="12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USINAINFO. </a:t>
            </a:r>
            <a:r>
              <a:rPr lang="pt-BR" sz="1200" b="1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Sensor de turbidez Arduino ST100 + Módulo de Leitura.</a:t>
            </a:r>
            <a:r>
              <a:rPr lang="pt-BR" sz="12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2022. Disponível </a:t>
            </a:r>
            <a:r>
              <a:rPr lang="pt-BR" sz="12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em:https</a:t>
            </a:r>
            <a:r>
              <a:rPr lang="pt-BR" sz="12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://www.usinainfo.com.br/outros-sensores-</a:t>
            </a:r>
            <a:r>
              <a:rPr lang="pt-BR" sz="12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arduino</a:t>
            </a:r>
            <a:r>
              <a:rPr lang="pt-BR" sz="12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/sensor-de-turbidez-arduino-st100-modulo-de-leitura-4539.html. Acesso em: 24 fev. 2022.</a:t>
            </a:r>
          </a:p>
          <a:p>
            <a:pPr marL="6350" algn="l">
              <a:lnSpc>
                <a:spcPct val="103000"/>
              </a:lnSpc>
              <a:spcAft>
                <a:spcPts val="15"/>
              </a:spcAft>
            </a:pPr>
            <a:r>
              <a:rPr lang="pt-BR" sz="12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 </a:t>
            </a:r>
          </a:p>
          <a:p>
            <a:pPr marL="6350" algn="l">
              <a:lnSpc>
                <a:spcPct val="103000"/>
              </a:lnSpc>
              <a:spcAft>
                <a:spcPts val="15"/>
              </a:spcAft>
            </a:pPr>
            <a:r>
              <a:rPr lang="pt-BR" sz="1200" dirty="0">
                <a:effectLst/>
                <a:highlight>
                  <a:srgbClr val="FFFFFF"/>
                </a:highlight>
                <a:latin typeface="Arial" panose="020B0604020202020204" pitchFamily="34" charset="0"/>
                <a:ea typeface="Arial" panose="020B0604020202020204" pitchFamily="34" charset="0"/>
              </a:rPr>
              <a:t>DIAS, C.; MINNETO, B.   Desenvolvimento e calibração de </a:t>
            </a:r>
            <a:r>
              <a:rPr lang="pt-BR" sz="1200" dirty="0" err="1">
                <a:effectLst/>
                <a:highlight>
                  <a:srgbClr val="FFFFFF"/>
                </a:highlight>
                <a:latin typeface="Arial" panose="020B0604020202020204" pitchFamily="34" charset="0"/>
                <a:ea typeface="Arial" panose="020B0604020202020204" pitchFamily="34" charset="0"/>
              </a:rPr>
              <a:t>turbidímetro</a:t>
            </a:r>
            <a:r>
              <a:rPr lang="pt-BR" sz="1200" dirty="0">
                <a:effectLst/>
                <a:highlight>
                  <a:srgbClr val="FFFFFF"/>
                </a:highlight>
                <a:latin typeface="Arial" panose="020B0604020202020204" pitchFamily="34" charset="0"/>
                <a:ea typeface="Arial" panose="020B0604020202020204" pitchFamily="34" charset="0"/>
              </a:rPr>
              <a:t> de baixo custo. </a:t>
            </a:r>
            <a:r>
              <a:rPr lang="pt-BR" sz="1200" i="1" dirty="0">
                <a:effectLst/>
                <a:highlight>
                  <a:srgbClr val="FFFFFF"/>
                </a:highlight>
                <a:latin typeface="Arial" panose="020B0604020202020204" pitchFamily="34" charset="0"/>
                <a:ea typeface="Arial" panose="020B0604020202020204" pitchFamily="34" charset="0"/>
              </a:rPr>
              <a:t>In: </a:t>
            </a:r>
            <a:r>
              <a:rPr lang="pt-BR" sz="1200" dirty="0">
                <a:effectLst/>
                <a:highlight>
                  <a:srgbClr val="FFFFFF"/>
                </a:highlight>
                <a:latin typeface="Arial" panose="020B0604020202020204" pitchFamily="34" charset="0"/>
                <a:ea typeface="Arial" panose="020B0604020202020204" pitchFamily="34" charset="0"/>
              </a:rPr>
              <a:t>XXIII Simpósio Brasileiro de Recursos Hídricos, 23 ed., </a:t>
            </a:r>
            <a:r>
              <a:rPr lang="pt-BR" sz="1200" b="1" dirty="0">
                <a:effectLst/>
                <a:highlight>
                  <a:srgbClr val="FFFFFF"/>
                </a:highlight>
                <a:latin typeface="Arial" panose="020B0604020202020204" pitchFamily="34" charset="0"/>
                <a:ea typeface="Arial" panose="020B0604020202020204" pitchFamily="34" charset="0"/>
              </a:rPr>
              <a:t>Anais[...]</a:t>
            </a:r>
            <a:r>
              <a:rPr lang="pt-BR" sz="1200" dirty="0">
                <a:effectLst/>
                <a:highlight>
                  <a:srgbClr val="FFFFFF"/>
                </a:highlight>
                <a:latin typeface="Arial" panose="020B0604020202020204" pitchFamily="34" charset="0"/>
                <a:ea typeface="Arial" panose="020B0604020202020204" pitchFamily="34" charset="0"/>
              </a:rPr>
              <a:t> ISSN 2318-0358), 2019.</a:t>
            </a:r>
            <a:endParaRPr lang="pt-BR" sz="12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6350" algn="l">
              <a:lnSpc>
                <a:spcPct val="103000"/>
              </a:lnSpc>
              <a:spcAft>
                <a:spcPts val="15"/>
              </a:spcAft>
            </a:pPr>
            <a:r>
              <a:rPr lang="pt-BR" sz="12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 </a:t>
            </a:r>
          </a:p>
          <a:p>
            <a:pPr marL="6350" algn="l">
              <a:lnSpc>
                <a:spcPct val="103000"/>
              </a:lnSpc>
              <a:spcAft>
                <a:spcPts val="15"/>
              </a:spcAft>
            </a:pPr>
            <a:r>
              <a:rPr lang="en-US" sz="12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RASPBERRY PI. </a:t>
            </a:r>
            <a:r>
              <a:rPr lang="pt-BR" sz="1200" b="1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Raspberry</a:t>
            </a:r>
            <a:r>
              <a:rPr lang="pt-BR" sz="1200" b="1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Pi 1 Model B+.</a:t>
            </a:r>
            <a:r>
              <a:rPr lang="pt-BR" sz="12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2022. Disponível em:</a:t>
            </a:r>
          </a:p>
          <a:p>
            <a:pPr marL="6350" algn="l">
              <a:lnSpc>
                <a:spcPct val="103000"/>
              </a:lnSpc>
              <a:spcAft>
                <a:spcPts val="15"/>
              </a:spcAft>
            </a:pPr>
            <a:r>
              <a:rPr lang="pt-BR" sz="12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https://www.raspberrypi.com/</a:t>
            </a:r>
            <a:r>
              <a:rPr lang="pt-BR" sz="12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products</a:t>
            </a:r>
            <a:r>
              <a:rPr lang="pt-BR" sz="12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/raspberry-pi-1-model-b-plus/.  Acesso em: 24 fev. 2022. </a:t>
            </a:r>
          </a:p>
          <a:p>
            <a:pPr marL="6350" algn="l">
              <a:lnSpc>
                <a:spcPct val="103000"/>
              </a:lnSpc>
              <a:spcAft>
                <a:spcPts val="15"/>
              </a:spcAft>
            </a:pPr>
            <a:r>
              <a:rPr lang="pt-BR" sz="12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 </a:t>
            </a:r>
          </a:p>
          <a:p>
            <a:pPr marL="6350" algn="l">
              <a:lnSpc>
                <a:spcPct val="103000"/>
              </a:lnSpc>
              <a:spcAft>
                <a:spcPts val="15"/>
              </a:spcAft>
            </a:pPr>
            <a:r>
              <a:rPr lang="en-US" sz="12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RAMAN, R. Is Vinegar an Acid or Base? And Does It Matter? </a:t>
            </a:r>
            <a:r>
              <a:rPr lang="pt-BR" sz="12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2019.. Disponível em: https://www.healthline.com/</a:t>
            </a:r>
            <a:r>
              <a:rPr lang="pt-BR" sz="12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nutrition</a:t>
            </a:r>
            <a:r>
              <a:rPr lang="pt-BR" sz="12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/</a:t>
            </a:r>
            <a:r>
              <a:rPr lang="pt-BR" sz="12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vinegar</a:t>
            </a:r>
            <a:r>
              <a:rPr lang="pt-BR" sz="12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-</a:t>
            </a:r>
            <a:r>
              <a:rPr lang="pt-BR" sz="12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acid</a:t>
            </a:r>
            <a:r>
              <a:rPr lang="pt-BR" sz="12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-</a:t>
            </a:r>
            <a:r>
              <a:rPr lang="pt-BR" sz="12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or</a:t>
            </a:r>
            <a:r>
              <a:rPr lang="pt-BR" sz="12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-base</a:t>
            </a:r>
            <a:r>
              <a:rPr lang="pt-BR" sz="1200" u="sng" dirty="0">
                <a:solidFill>
                  <a:srgbClr val="0000FF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.</a:t>
            </a:r>
            <a:r>
              <a:rPr lang="pt-BR" sz="12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Acesso em: 24 fev. 2022.</a:t>
            </a:r>
          </a:p>
          <a:p>
            <a:pPr marL="0" marR="0" lvl="0" indent="0" rtl="0">
              <a:spcBef>
                <a:spcPts val="349"/>
              </a:spcBef>
              <a:spcAft>
                <a:spcPts val="500"/>
              </a:spcAft>
              <a:buNone/>
            </a:pPr>
            <a:endParaRPr lang="pt-BR" sz="1200" dirty="0">
              <a:latin typeface="Arial" panose="020B0604020202020204" pitchFamily="34" charset="0"/>
            </a:endParaRPr>
          </a:p>
          <a:p>
            <a:pPr marL="0" marR="0" lvl="0" indent="0" rtl="0">
              <a:spcBef>
                <a:spcPts val="349"/>
              </a:spcBef>
              <a:spcAft>
                <a:spcPts val="500"/>
              </a:spcAft>
              <a:buNone/>
            </a:pPr>
            <a:endParaRPr lang="pt-BR" sz="1200" dirty="0">
              <a:latin typeface="Arial" panose="020B0604020202020204" pitchFamily="34" charset="0"/>
            </a:endParaRPr>
          </a:p>
        </p:txBody>
      </p:sp>
      <p:sp>
        <p:nvSpPr>
          <p:cNvPr id="71" name="Google Shape;71;p15"/>
          <p:cNvSpPr/>
          <p:nvPr/>
        </p:nvSpPr>
        <p:spPr>
          <a:xfrm>
            <a:off x="3606124" y="455805"/>
            <a:ext cx="2239263" cy="9396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b="1" i="0" u="none" strike="noStrike" cap="none" dirty="0">
                <a:solidFill>
                  <a:srgbClr val="F79646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Referências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3872A876-7CF3-4CB2-B7A6-606FE85A75CD}"/>
              </a:ext>
            </a:extLst>
          </p:cNvPr>
          <p:cNvSpPr txBox="1"/>
          <p:nvPr/>
        </p:nvSpPr>
        <p:spPr>
          <a:xfrm>
            <a:off x="4321080" y="286528"/>
            <a:ext cx="457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0">
              <a:spcBef>
                <a:spcPts val="0"/>
              </a:spcBef>
              <a:spcAft>
                <a:spcPts val="0"/>
              </a:spcAft>
            </a:pPr>
            <a:r>
              <a:rPr lang="pt-BR" sz="1600" b="1" dirty="0">
                <a:solidFill>
                  <a:srgbClr val="F79646"/>
                </a:solidFill>
                <a:latin typeface="Arial" panose="020B0604020202020204" pitchFamily="34" charset="0"/>
              </a:rPr>
              <a:t>26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997593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/>
          <p:nvPr/>
        </p:nvSpPr>
        <p:spPr>
          <a:xfrm>
            <a:off x="4018507" y="374077"/>
            <a:ext cx="2100071" cy="9396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b="1" i="0" u="none" strike="noStrike" cap="none" dirty="0">
                <a:solidFill>
                  <a:srgbClr val="F79646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Sumário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3766A658-67D7-412D-8F61-99710757BD1B}"/>
              </a:ext>
            </a:extLst>
          </p:cNvPr>
          <p:cNvSpPr txBox="1"/>
          <p:nvPr/>
        </p:nvSpPr>
        <p:spPr>
          <a:xfrm>
            <a:off x="8048978" y="286528"/>
            <a:ext cx="84410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0">
              <a:spcBef>
                <a:spcPts val="0"/>
              </a:spcBef>
              <a:spcAft>
                <a:spcPts val="0"/>
              </a:spcAft>
            </a:pPr>
            <a:r>
              <a:rPr lang="pt-BR" sz="1600" b="1" i="0" u="none" strike="noStrike" dirty="0">
                <a:solidFill>
                  <a:srgbClr val="F79646"/>
                </a:solidFill>
                <a:effectLst/>
                <a:latin typeface="Arial" panose="020B0604020202020204" pitchFamily="34" charset="0"/>
              </a:rPr>
              <a:t>03</a:t>
            </a:r>
            <a:endParaRPr lang="pt-BR" b="0" dirty="0">
              <a:effectLst/>
            </a:endParaRPr>
          </a:p>
        </p:txBody>
      </p:sp>
      <p:sp>
        <p:nvSpPr>
          <p:cNvPr id="5" name="Google Shape;69;p15">
            <a:extLst>
              <a:ext uri="{FF2B5EF4-FFF2-40B4-BE49-F238E27FC236}">
                <a16:creationId xmlns:a16="http://schemas.microsoft.com/office/drawing/2014/main" id="{5E511B53-869B-4D29-870A-28299DDCB690}"/>
              </a:ext>
            </a:extLst>
          </p:cNvPr>
          <p:cNvSpPr txBox="1"/>
          <p:nvPr/>
        </p:nvSpPr>
        <p:spPr>
          <a:xfrm>
            <a:off x="1410135" y="1096454"/>
            <a:ext cx="7067520" cy="3369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r"/>
            <a:r>
              <a:rPr lang="pt-BR" sz="1800" dirty="0">
                <a:latin typeface="Arial" panose="020B0604020202020204" pitchFamily="34" charset="0"/>
                <a:ea typeface="Arial" panose="020B0604020202020204" pitchFamily="34" charset="0"/>
              </a:rPr>
              <a:t>2</a:t>
            </a:r>
            <a:r>
              <a:rPr lang="pt-BR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.4.1 Calibração do pH </a:t>
            </a:r>
            <a:r>
              <a:rPr lang="pt-BR" sz="1800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..................................................................</a:t>
            </a:r>
            <a:r>
              <a:rPr lang="pt-BR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15</a:t>
            </a:r>
            <a:endParaRPr lang="pt-BR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r"/>
            <a:r>
              <a:rPr lang="pt-BR" sz="1800" dirty="0">
                <a:latin typeface="Arial" panose="020B0604020202020204" pitchFamily="34" charset="0"/>
                <a:ea typeface="Arial" panose="020B0604020202020204" pitchFamily="34" charset="0"/>
              </a:rPr>
              <a:t>2</a:t>
            </a:r>
            <a:r>
              <a:rPr lang="pt-BR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.5 Sensor de Turbidez</a:t>
            </a:r>
            <a:r>
              <a:rPr lang="pt-BR" sz="1800" b="1" dirty="0">
                <a:latin typeface="Arial" panose="020B0604020202020204" pitchFamily="34" charset="0"/>
                <a:ea typeface="Arial" panose="020B0604020202020204" pitchFamily="34" charset="0"/>
              </a:rPr>
              <a:t> ...</a:t>
            </a:r>
            <a:r>
              <a:rPr lang="pt-BR" sz="1800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...............................................................</a:t>
            </a:r>
            <a:r>
              <a:rPr lang="pt-BR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18</a:t>
            </a:r>
            <a:endParaRPr lang="pt-BR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r"/>
            <a:r>
              <a:rPr lang="pt-BR" sz="1800" dirty="0">
                <a:latin typeface="Arial" panose="020B0604020202020204" pitchFamily="34" charset="0"/>
                <a:ea typeface="Arial" panose="020B0604020202020204" pitchFamily="34" charset="0"/>
              </a:rPr>
              <a:t>2</a:t>
            </a:r>
            <a:r>
              <a:rPr lang="pt-BR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.5.1 Calibração da Turbidez </a:t>
            </a:r>
            <a:r>
              <a:rPr lang="pt-BR" sz="1800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.........................................................</a:t>
            </a:r>
            <a:r>
              <a:rPr lang="pt-BR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19</a:t>
            </a:r>
            <a:endParaRPr lang="pt-BR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r"/>
            <a:r>
              <a:rPr lang="pt-BR" sz="1800" dirty="0">
                <a:latin typeface="Arial" panose="020B0604020202020204" pitchFamily="34" charset="0"/>
                <a:ea typeface="Arial" panose="020B0604020202020204" pitchFamily="34" charset="0"/>
              </a:rPr>
              <a:t>2</a:t>
            </a:r>
            <a:r>
              <a:rPr lang="pt-BR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.6 </a:t>
            </a:r>
            <a:r>
              <a:rPr lang="pt-BR" sz="1800" dirty="0">
                <a:latin typeface="Arial" panose="020B0604020202020204" pitchFamily="34" charset="0"/>
                <a:ea typeface="Arial" panose="020B0604020202020204" pitchFamily="34" charset="0"/>
              </a:rPr>
              <a:t>Raspberry</a:t>
            </a:r>
            <a:r>
              <a:rPr lang="pt-BR" sz="800" b="1" dirty="0">
                <a:latin typeface="Arial" panose="020B0604020202020204" pitchFamily="34" charset="0"/>
                <a:ea typeface="Arial" panose="020B0604020202020204" pitchFamily="34" charset="0"/>
              </a:rPr>
              <a:t>    </a:t>
            </a:r>
            <a:r>
              <a:rPr lang="pt-BR" sz="1800" b="1" dirty="0">
                <a:latin typeface="Arial" panose="020B0604020202020204" pitchFamily="34" charset="0"/>
                <a:ea typeface="Arial" panose="020B0604020202020204" pitchFamily="34" charset="0"/>
              </a:rPr>
              <a:t>..................</a:t>
            </a:r>
            <a:r>
              <a:rPr lang="pt-BR" sz="1800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..............................................................</a:t>
            </a:r>
            <a:r>
              <a:rPr lang="pt-BR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23</a:t>
            </a:r>
            <a:endParaRPr lang="pt-BR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r"/>
            <a:r>
              <a:rPr lang="pt-BR" sz="1800" dirty="0">
                <a:latin typeface="Arial" panose="020B0604020202020204" pitchFamily="34" charset="0"/>
                <a:ea typeface="Arial" panose="020B0604020202020204" pitchFamily="34" charset="0"/>
              </a:rPr>
              <a:t>2</a:t>
            </a:r>
            <a:r>
              <a:rPr lang="pt-BR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.7 </a:t>
            </a:r>
            <a:r>
              <a:rPr lang="pt-BR" sz="1800" dirty="0">
                <a:latin typeface="Arial" panose="020B0604020202020204" pitchFamily="34" charset="0"/>
                <a:ea typeface="Arial" panose="020B0604020202020204" pitchFamily="34" charset="0"/>
              </a:rPr>
              <a:t>Banco de dados</a:t>
            </a:r>
            <a:r>
              <a:rPr lang="pt-BR" sz="800" dirty="0">
                <a:latin typeface="Arial" panose="020B0604020202020204" pitchFamily="34" charset="0"/>
                <a:ea typeface="Arial" panose="020B0604020202020204" pitchFamily="34" charset="0"/>
              </a:rPr>
              <a:t>   </a:t>
            </a:r>
            <a:r>
              <a:rPr lang="pt-BR" sz="1800" b="1" dirty="0">
                <a:latin typeface="Arial" panose="020B0604020202020204" pitchFamily="34" charset="0"/>
                <a:ea typeface="Arial" panose="020B0604020202020204" pitchFamily="34" charset="0"/>
              </a:rPr>
              <a:t>...........</a:t>
            </a:r>
            <a:r>
              <a:rPr lang="pt-BR" sz="1800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............................................................</a:t>
            </a:r>
            <a:r>
              <a:rPr lang="pt-BR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24</a:t>
            </a:r>
            <a:endParaRPr lang="pt-BR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r"/>
            <a:r>
              <a:rPr lang="pt-BR" sz="1800" dirty="0">
                <a:latin typeface="Arial" panose="020B0604020202020204" pitchFamily="34" charset="0"/>
                <a:ea typeface="Arial" panose="020B0604020202020204" pitchFamily="34" charset="0"/>
              </a:rPr>
              <a:t>2</a:t>
            </a:r>
            <a:r>
              <a:rPr lang="pt-BR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.8 </a:t>
            </a:r>
            <a:r>
              <a:rPr lang="pt-BR" sz="1800" dirty="0">
                <a:latin typeface="Arial" panose="020B0604020202020204" pitchFamily="34" charset="0"/>
                <a:ea typeface="Arial" panose="020B0604020202020204" pitchFamily="34" charset="0"/>
              </a:rPr>
              <a:t>Power BI</a:t>
            </a:r>
            <a:r>
              <a:rPr lang="pt-BR" sz="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   </a:t>
            </a:r>
            <a:r>
              <a:rPr lang="pt-BR" sz="1800" b="1" dirty="0">
                <a:latin typeface="Arial" panose="020B0604020202020204" pitchFamily="34" charset="0"/>
                <a:ea typeface="Arial" panose="020B0604020202020204" pitchFamily="34" charset="0"/>
              </a:rPr>
              <a:t>......................</a:t>
            </a:r>
            <a:r>
              <a:rPr lang="pt-BR" sz="1800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............................................................</a:t>
            </a:r>
            <a:r>
              <a:rPr lang="pt-BR" sz="1800" dirty="0">
                <a:latin typeface="Arial" panose="020B0604020202020204" pitchFamily="34" charset="0"/>
                <a:ea typeface="Arial" panose="020B0604020202020204" pitchFamily="34" charset="0"/>
              </a:rPr>
              <a:t>25</a:t>
            </a:r>
            <a:endParaRPr lang="pt-BR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r"/>
            <a:r>
              <a:rPr lang="pt-BR" sz="1800" dirty="0">
                <a:latin typeface="Arial" panose="020B0604020202020204" pitchFamily="34" charset="0"/>
                <a:ea typeface="Arial" panose="020B0604020202020204" pitchFamily="34" charset="0"/>
              </a:rPr>
              <a:t>2</a:t>
            </a:r>
            <a:r>
              <a:rPr lang="pt-BR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.9 </a:t>
            </a:r>
            <a:r>
              <a:rPr lang="pt-BR" sz="1800" dirty="0">
                <a:latin typeface="Arial" panose="020B0604020202020204" pitchFamily="34" charset="0"/>
                <a:ea typeface="Arial" panose="020B0604020202020204" pitchFamily="34" charset="0"/>
              </a:rPr>
              <a:t>Desenho 3d </a:t>
            </a:r>
            <a:r>
              <a:rPr lang="pt-BR" sz="1800" b="1" dirty="0">
                <a:latin typeface="Arial" panose="020B0604020202020204" pitchFamily="34" charset="0"/>
                <a:ea typeface="Arial" panose="020B0604020202020204" pitchFamily="34" charset="0"/>
              </a:rPr>
              <a:t>..................</a:t>
            </a:r>
            <a:r>
              <a:rPr lang="pt-BR" sz="1800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............................................................</a:t>
            </a:r>
            <a:r>
              <a:rPr lang="pt-BR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27</a:t>
            </a:r>
            <a:endParaRPr lang="pt-BR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r"/>
            <a:r>
              <a:rPr lang="pt-BR" sz="1800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3</a:t>
            </a:r>
            <a:r>
              <a:rPr lang="pt-BR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pt-BR" sz="1800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    Resultados ............................................................................29</a:t>
            </a:r>
            <a:endParaRPr lang="pt-BR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r"/>
            <a:r>
              <a:rPr lang="pt-BR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3.1   Resultado do sensor temperatura </a:t>
            </a:r>
            <a:r>
              <a:rPr lang="pt-BR" sz="1800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..........................................</a:t>
            </a:r>
            <a:r>
              <a:rPr lang="pt-BR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29</a:t>
            </a:r>
            <a:endParaRPr lang="pt-BR" sz="1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r"/>
            <a:r>
              <a:rPr lang="pt-BR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3.2   Resultado do sensor pH</a:t>
            </a:r>
            <a:r>
              <a:rPr lang="pt-BR" sz="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   </a:t>
            </a:r>
            <a:r>
              <a:rPr lang="pt-BR" sz="1800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........................................................</a:t>
            </a:r>
            <a:r>
              <a:rPr lang="pt-BR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30</a:t>
            </a:r>
            <a:endParaRPr lang="pt-BR" sz="1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r"/>
            <a:r>
              <a:rPr lang="pt-BR" sz="1800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4</a:t>
            </a:r>
            <a:r>
              <a:rPr lang="pt-BR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pt-BR" sz="1800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    Conclusão .............................................................................31</a:t>
            </a:r>
            <a:endParaRPr lang="pt-BR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r"/>
            <a:r>
              <a:rPr lang="pt-BR" sz="1800" b="1" dirty="0">
                <a:latin typeface="Arial" panose="020B0604020202020204" pitchFamily="34" charset="0"/>
                <a:ea typeface="Arial" panose="020B0604020202020204" pitchFamily="34" charset="0"/>
              </a:rPr>
              <a:t>5</a:t>
            </a:r>
            <a:r>
              <a:rPr lang="pt-BR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pt-BR" sz="1800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    Referências ...........................................................................32</a:t>
            </a:r>
            <a:endParaRPr lang="pt-BR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64981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/>
        </p:nvSpPr>
        <p:spPr>
          <a:xfrm>
            <a:off x="995017" y="2102744"/>
            <a:ext cx="4498009" cy="9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just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000" dirty="0">
                <a:latin typeface="Arial" panose="020B0604020202020204" pitchFamily="34" charset="0"/>
              </a:rPr>
              <a:t>Importância no Brasil;</a:t>
            </a:r>
            <a:endParaRPr lang="pt-BR" sz="20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R="0" lvl="0" algn="just" rtl="0">
              <a:spcBef>
                <a:spcPts val="0"/>
              </a:spcBef>
              <a:spcAft>
                <a:spcPts val="0"/>
              </a:spcAft>
            </a:pPr>
            <a:endParaRPr lang="pt-BR" sz="20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Importância no Mato Grosso do sul;</a:t>
            </a: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endParaRPr lang="pt-BR" sz="20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endParaRPr lang="pt-BR" sz="20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r" rtl="0">
              <a:spcBef>
                <a:spcPts val="349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349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Google Shape;71;p15"/>
          <p:cNvSpPr/>
          <p:nvPr/>
        </p:nvSpPr>
        <p:spPr>
          <a:xfrm>
            <a:off x="1619280" y="479520"/>
            <a:ext cx="7067520" cy="9396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b="1" i="0" u="none" strike="noStrike" cap="none" dirty="0">
                <a:solidFill>
                  <a:srgbClr val="F79646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Agronegócio no Brasil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 dirty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Introdução</a:t>
            </a:r>
            <a:endParaRPr sz="2000" b="0" i="0" u="none" strike="noStrike" cap="none" dirty="0">
              <a:solidFill>
                <a:srgbClr val="000000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B9B6370F-2977-4F97-957F-BC36226675D9}"/>
              </a:ext>
            </a:extLst>
          </p:cNvPr>
          <p:cNvSpPr txBox="1"/>
          <p:nvPr/>
        </p:nvSpPr>
        <p:spPr>
          <a:xfrm>
            <a:off x="4321080" y="286528"/>
            <a:ext cx="457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0">
              <a:spcBef>
                <a:spcPts val="0"/>
              </a:spcBef>
              <a:spcAft>
                <a:spcPts val="0"/>
              </a:spcAft>
            </a:pPr>
            <a:r>
              <a:rPr lang="pt-BR" sz="1600" b="1" i="0" u="none" strike="noStrike" dirty="0">
                <a:solidFill>
                  <a:srgbClr val="F79646"/>
                </a:solidFill>
                <a:effectLst/>
                <a:latin typeface="Arial" panose="020B0604020202020204" pitchFamily="34" charset="0"/>
              </a:rPr>
              <a:t>04</a:t>
            </a:r>
            <a:endParaRPr lang="pt-BR" b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9352668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/>
        </p:nvSpPr>
        <p:spPr>
          <a:xfrm>
            <a:off x="988270" y="2092328"/>
            <a:ext cx="4855939" cy="9604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just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Importância na produção;</a:t>
            </a:r>
          </a:p>
          <a:p>
            <a:pPr marR="0" lvl="0" algn="just" rtl="0">
              <a:spcBef>
                <a:spcPts val="0"/>
              </a:spcBef>
              <a:spcAft>
                <a:spcPts val="0"/>
              </a:spcAft>
            </a:pPr>
            <a:endParaRPr lang="pt-BR" sz="20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Importância na prevenção de doenças;</a:t>
            </a: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endParaRPr lang="pt-BR" sz="20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endParaRPr lang="pt-BR" sz="20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r" rtl="0">
              <a:spcBef>
                <a:spcPts val="349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349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Google Shape;71;p15"/>
          <p:cNvSpPr/>
          <p:nvPr/>
        </p:nvSpPr>
        <p:spPr>
          <a:xfrm>
            <a:off x="1619280" y="479520"/>
            <a:ext cx="7067520" cy="9396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b="1" i="0" u="none" strike="noStrike" cap="none" dirty="0">
                <a:solidFill>
                  <a:srgbClr val="F79646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Importância da água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 dirty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Introdução</a:t>
            </a:r>
            <a:endParaRPr sz="2000" b="0" i="0" u="none" strike="noStrike" cap="none" dirty="0">
              <a:solidFill>
                <a:srgbClr val="000000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B9B6370F-2977-4F97-957F-BC36226675D9}"/>
              </a:ext>
            </a:extLst>
          </p:cNvPr>
          <p:cNvSpPr txBox="1"/>
          <p:nvPr/>
        </p:nvSpPr>
        <p:spPr>
          <a:xfrm>
            <a:off x="4321080" y="286528"/>
            <a:ext cx="457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0">
              <a:spcBef>
                <a:spcPts val="0"/>
              </a:spcBef>
              <a:spcAft>
                <a:spcPts val="0"/>
              </a:spcAft>
            </a:pPr>
            <a:r>
              <a:rPr lang="pt-BR" sz="1600" b="1" i="0" u="none" strike="noStrike" dirty="0">
                <a:solidFill>
                  <a:srgbClr val="F79646"/>
                </a:solidFill>
                <a:effectLst/>
                <a:latin typeface="Arial" panose="020B0604020202020204" pitchFamily="34" charset="0"/>
              </a:rPr>
              <a:t>05</a:t>
            </a:r>
            <a:endParaRPr lang="pt-BR" b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1902749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/>
        </p:nvSpPr>
        <p:spPr>
          <a:xfrm>
            <a:off x="1001523" y="2102743"/>
            <a:ext cx="2291644" cy="939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just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Motivação;</a:t>
            </a:r>
          </a:p>
          <a:p>
            <a:pPr marR="0" lvl="0" algn="just" rtl="0">
              <a:spcBef>
                <a:spcPts val="0"/>
              </a:spcBef>
              <a:spcAft>
                <a:spcPts val="0"/>
              </a:spcAft>
            </a:pPr>
            <a:endParaRPr lang="pt-BR" sz="20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Consequências;</a:t>
            </a: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endParaRPr lang="pt-BR" sz="20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endParaRPr lang="pt-BR" sz="20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r" rtl="0">
              <a:spcBef>
                <a:spcPts val="349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349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Google Shape;71;p15"/>
          <p:cNvSpPr/>
          <p:nvPr/>
        </p:nvSpPr>
        <p:spPr>
          <a:xfrm>
            <a:off x="1619280" y="479520"/>
            <a:ext cx="7067520" cy="9396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b="1" dirty="0">
                <a:solidFill>
                  <a:srgbClr val="F79646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Carência de Análise dos parâmetros físico químicos da água no campo</a:t>
            </a:r>
            <a:endParaRPr lang="pt-BR" sz="2800" b="1" i="0" u="none" strike="noStrike" cap="none" dirty="0">
              <a:solidFill>
                <a:srgbClr val="F79646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 dirty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Introdução</a:t>
            </a:r>
            <a:endParaRPr sz="2000" b="0" i="0" u="none" strike="noStrike" cap="none" dirty="0">
              <a:solidFill>
                <a:srgbClr val="000000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B9B6370F-2977-4F97-957F-BC36226675D9}"/>
              </a:ext>
            </a:extLst>
          </p:cNvPr>
          <p:cNvSpPr txBox="1"/>
          <p:nvPr/>
        </p:nvSpPr>
        <p:spPr>
          <a:xfrm>
            <a:off x="4321080" y="286528"/>
            <a:ext cx="457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0">
              <a:spcBef>
                <a:spcPts val="0"/>
              </a:spcBef>
              <a:spcAft>
                <a:spcPts val="0"/>
              </a:spcAft>
            </a:pPr>
            <a:r>
              <a:rPr lang="pt-BR" sz="1600" b="1" i="0" u="none" strike="noStrike" dirty="0">
                <a:solidFill>
                  <a:srgbClr val="F79646"/>
                </a:solidFill>
                <a:effectLst/>
                <a:latin typeface="Arial" panose="020B0604020202020204" pitchFamily="34" charset="0"/>
              </a:rPr>
              <a:t>06</a:t>
            </a:r>
            <a:endParaRPr lang="pt-BR" b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2425547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/>
        </p:nvSpPr>
        <p:spPr>
          <a:xfrm>
            <a:off x="1005981" y="1931161"/>
            <a:ext cx="6630198" cy="12827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rtl="0">
              <a:spcBef>
                <a:spcPts val="349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000" dirty="0">
                <a:latin typeface="Arial" panose="020B0604020202020204" pitchFamily="34" charset="0"/>
              </a:rPr>
              <a:t>Coletar os dados físico-químicos da água aplicados a pecuária de corte e transferi-los para um painel de gráficos onde o produtor irá verificar com facilidade os parâmetros e dados complementares</a:t>
            </a:r>
            <a:r>
              <a:rPr lang="pt-BR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;</a:t>
            </a:r>
            <a:endParaRPr lang="pt-BR" sz="20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71;p15">
            <a:extLst>
              <a:ext uri="{FF2B5EF4-FFF2-40B4-BE49-F238E27FC236}">
                <a16:creationId xmlns:a16="http://schemas.microsoft.com/office/drawing/2014/main" id="{286E1CEB-C618-42A5-988E-5F196051FF40}"/>
              </a:ext>
            </a:extLst>
          </p:cNvPr>
          <p:cNvSpPr/>
          <p:nvPr/>
        </p:nvSpPr>
        <p:spPr>
          <a:xfrm>
            <a:off x="1619280" y="519660"/>
            <a:ext cx="7067520" cy="9396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b="1" dirty="0">
                <a:solidFill>
                  <a:srgbClr val="F79646"/>
                </a:solidFill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Objetivo</a:t>
            </a:r>
            <a:br>
              <a:rPr lang="pt-BR" sz="1800" b="0" i="0" u="none" strike="noStrike" cap="none" dirty="0"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</a:br>
            <a:r>
              <a:rPr lang="pt-BR" sz="2000" b="1" dirty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Introdução</a:t>
            </a:r>
            <a:endParaRPr sz="2000" b="0" i="0" u="none" strike="noStrike" cap="none" dirty="0">
              <a:solidFill>
                <a:srgbClr val="000000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CD90C52C-77C0-4841-871F-83F0682E9252}"/>
              </a:ext>
            </a:extLst>
          </p:cNvPr>
          <p:cNvSpPr txBox="1"/>
          <p:nvPr/>
        </p:nvSpPr>
        <p:spPr>
          <a:xfrm>
            <a:off x="4321080" y="286528"/>
            <a:ext cx="457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0">
              <a:spcBef>
                <a:spcPts val="0"/>
              </a:spcBef>
              <a:spcAft>
                <a:spcPts val="0"/>
              </a:spcAft>
            </a:pPr>
            <a:r>
              <a:rPr lang="pt-BR" sz="1600" b="1" i="0" u="none" strike="noStrike" dirty="0">
                <a:solidFill>
                  <a:srgbClr val="F79646"/>
                </a:solidFill>
                <a:effectLst/>
                <a:latin typeface="Arial" panose="020B0604020202020204" pitchFamily="34" charset="0"/>
              </a:rPr>
              <a:t>08</a:t>
            </a:r>
            <a:endParaRPr lang="pt-BR" b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1664437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/>
        </p:nvSpPr>
        <p:spPr>
          <a:xfrm>
            <a:off x="997576" y="2386727"/>
            <a:ext cx="3312061" cy="369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just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000" dirty="0">
                <a:latin typeface="Arial" panose="020B0604020202020204" pitchFamily="34" charset="0"/>
              </a:rPr>
              <a:t>Vantagens na utilização;</a:t>
            </a:r>
            <a:endParaRPr lang="pt-BR" sz="20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R="0" lvl="0" algn="just" rtl="0">
              <a:spcBef>
                <a:spcPts val="0"/>
              </a:spcBef>
              <a:spcAft>
                <a:spcPts val="0"/>
              </a:spcAft>
            </a:pPr>
            <a:endParaRPr lang="pt-BR" sz="20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</a:pPr>
            <a:endParaRPr lang="pt-BR" sz="20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endParaRPr lang="pt-BR" sz="20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r" rtl="0">
              <a:spcBef>
                <a:spcPts val="349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349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Google Shape;71;p15"/>
          <p:cNvSpPr/>
          <p:nvPr/>
        </p:nvSpPr>
        <p:spPr>
          <a:xfrm>
            <a:off x="1619280" y="479520"/>
            <a:ext cx="7067520" cy="9396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b="1" i="0" u="none" strike="noStrike" cap="none" dirty="0">
                <a:solidFill>
                  <a:srgbClr val="F79646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Arduino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 dirty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Introdução</a:t>
            </a:r>
            <a:endParaRPr sz="2000" b="0" i="0" u="none" strike="noStrike" cap="none" dirty="0">
              <a:solidFill>
                <a:srgbClr val="000000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B9B6370F-2977-4F97-957F-BC36226675D9}"/>
              </a:ext>
            </a:extLst>
          </p:cNvPr>
          <p:cNvSpPr txBox="1"/>
          <p:nvPr/>
        </p:nvSpPr>
        <p:spPr>
          <a:xfrm>
            <a:off x="8427154" y="286528"/>
            <a:ext cx="46592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0">
              <a:spcBef>
                <a:spcPts val="0"/>
              </a:spcBef>
              <a:spcAft>
                <a:spcPts val="0"/>
              </a:spcAft>
            </a:pPr>
            <a:r>
              <a:rPr lang="pt-BR" sz="1600" b="1" i="0" u="none" strike="noStrike" dirty="0">
                <a:solidFill>
                  <a:srgbClr val="F79646"/>
                </a:solidFill>
                <a:effectLst/>
                <a:latin typeface="Arial" panose="020B0604020202020204" pitchFamily="34" charset="0"/>
              </a:rPr>
              <a:t>07</a:t>
            </a:r>
            <a:endParaRPr lang="pt-BR" b="0" dirty="0">
              <a:effectLst/>
            </a:endParaRPr>
          </a:p>
        </p:txBody>
      </p:sp>
      <p:pic>
        <p:nvPicPr>
          <p:cNvPr id="1026" name="Picture 2" descr="Primeiros passos com o Arduino – MakerZine">
            <a:extLst>
              <a:ext uri="{FF2B5EF4-FFF2-40B4-BE49-F238E27FC236}">
                <a16:creationId xmlns:a16="http://schemas.microsoft.com/office/drawing/2014/main" id="{CB4A8A89-289A-4038-3AA6-424AE49ABA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4365" y="1400379"/>
            <a:ext cx="3553993" cy="271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1B3D307A-D038-7078-C252-C1AD22ADA581}"/>
              </a:ext>
            </a:extLst>
          </p:cNvPr>
          <p:cNvSpPr txBox="1"/>
          <p:nvPr/>
        </p:nvSpPr>
        <p:spPr>
          <a:xfrm>
            <a:off x="6225059" y="3735699"/>
            <a:ext cx="1930337" cy="375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6350" algn="ctr">
              <a:lnSpc>
                <a:spcPct val="150000"/>
              </a:lnSpc>
              <a:spcBef>
                <a:spcPts val="1200"/>
              </a:spcBef>
              <a:spcAft>
                <a:spcPts val="15"/>
              </a:spcAft>
            </a:pPr>
            <a:r>
              <a:rPr lang="pt-BR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Fonte: Arduino (2022)</a:t>
            </a:r>
          </a:p>
        </p:txBody>
      </p:sp>
    </p:spTree>
    <p:extLst>
      <p:ext uri="{BB962C8B-B14F-4D97-AF65-F5344CB8AC3E}">
        <p14:creationId xmlns:p14="http://schemas.microsoft.com/office/powerpoint/2010/main" val="5731417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2095</TotalTime>
  <Words>1326</Words>
  <Application>Microsoft Office PowerPoint</Application>
  <PresentationFormat>Personalizar</PresentationFormat>
  <Paragraphs>263</Paragraphs>
  <Slides>34</Slides>
  <Notes>34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34</vt:i4>
      </vt:variant>
    </vt:vector>
  </HeadingPairs>
  <TitlesOfParts>
    <vt:vector size="39" baseType="lpstr">
      <vt:lpstr>Arial</vt:lpstr>
      <vt:lpstr>Calibri</vt:lpstr>
      <vt:lpstr>Times New Roman</vt:lpstr>
      <vt:lpstr>Wingdings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Patrick Cauã Gonçalves Dias</dc:creator>
  <cp:lastModifiedBy>christyan paniago</cp:lastModifiedBy>
  <cp:revision>38</cp:revision>
  <dcterms:modified xsi:type="dcterms:W3CDTF">2022-09-01T14:35:59Z</dcterms:modified>
</cp:coreProperties>
</file>